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97" r:id="rId3"/>
    <p:sldId id="298" r:id="rId4"/>
    <p:sldId id="258" r:id="rId5"/>
    <p:sldId id="259" r:id="rId6"/>
    <p:sldId id="260" r:id="rId7"/>
    <p:sldId id="329" r:id="rId8"/>
    <p:sldId id="361" r:id="rId9"/>
    <p:sldId id="362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322" r:id="rId24"/>
    <p:sldId id="32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314" r:id="rId33"/>
    <p:sldId id="282" r:id="rId34"/>
    <p:sldId id="291" r:id="rId35"/>
    <p:sldId id="363" r:id="rId36"/>
    <p:sldId id="32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3" autoAdjust="0"/>
    <p:restoredTop sz="87205" autoAdjust="0"/>
  </p:normalViewPr>
  <p:slideViewPr>
    <p:cSldViewPr snapToGrid="0">
      <p:cViewPr varScale="1">
        <p:scale>
          <a:sx n="93" d="100"/>
          <a:sy n="93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502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7234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1374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8572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유나의 한 달 계획표를 보고 무엇을 배우는지 보기와 같이 이야기해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A </a:t>
            </a:r>
            <a:r>
              <a:rPr lang="ko-KR" altLang="en-US" b="1" dirty="0"/>
              <a:t>기타를 칠 수 있어요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B </a:t>
            </a:r>
            <a:r>
              <a:rPr lang="ko-KR" altLang="en-US" b="1" dirty="0"/>
              <a:t>기타를 칠 수 있지만 잘 못해요</a:t>
            </a:r>
            <a:r>
              <a:rPr lang="en-US" altLang="ko-KR" b="1" dirty="0"/>
              <a:t>. </a:t>
            </a:r>
            <a:r>
              <a:rPr lang="ko-KR" altLang="en-US" b="1" dirty="0"/>
              <a:t>그래서 기타를 배워요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A </a:t>
            </a:r>
            <a:r>
              <a:rPr lang="ko-KR" altLang="en-US" b="1" dirty="0"/>
              <a:t>언제 기타를 배워요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B </a:t>
            </a:r>
            <a:r>
              <a:rPr lang="ko-KR" altLang="en-US" b="1" dirty="0"/>
              <a:t>수요일마다 기타를 배워요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77571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56017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79093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8619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숙제로 내서 </a:t>
            </a:r>
            <a:r>
              <a:rPr lang="en-US" altLang="ko-KR" b="1" dirty="0"/>
              <a:t>Lingt.com</a:t>
            </a:r>
            <a:r>
              <a:rPr lang="ko-KR" altLang="en-US" b="1" dirty="0"/>
              <a:t>으로 학생들이 직접 읽은 것을 녹음해서 제출할 수 있도록 합니다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95161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수학이 야호 </a:t>
            </a:r>
            <a:r>
              <a:rPr lang="en-US" altLang="ko-KR" b="1" dirty="0"/>
              <a:t>–</a:t>
            </a:r>
            <a:r>
              <a:rPr lang="ko-KR" altLang="en-US" b="1" dirty="0"/>
              <a:t>윷놀이 </a:t>
            </a:r>
            <a:r>
              <a:rPr lang="en-US" b="1" dirty="0"/>
              <a:t>https://youtu.be/0dAtmRji9vo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93473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워크북 </a:t>
            </a:r>
            <a:r>
              <a:rPr lang="en-US" altLang="ko-KR" dirty="0" smtClean="0"/>
              <a:t>P. </a:t>
            </a:r>
            <a:r>
              <a:rPr lang="en-US" altLang="ko-KR" dirty="0"/>
              <a:t>36-37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1794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https://quizlet.com/_8ccsaj?x=1jqt&amp;i=2tig8t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77512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88636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608578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84110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077216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90915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98745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440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여러 사람이 자기 주장만 내세우고 간섭하면 일이 제대로 되기 어렵다는 뜻을 가진 속담이다</a:t>
            </a:r>
            <a:r>
              <a:rPr lang="en-US" altLang="ko-KR" b="1" dirty="0"/>
              <a:t>. 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https://youtu.be/rnCr2pENQDI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사공</a:t>
            </a:r>
            <a:r>
              <a:rPr lang="en-US" altLang="ko-KR" b="1" dirty="0"/>
              <a:t>: </a:t>
            </a:r>
            <a:r>
              <a:rPr lang="ko-KR" altLang="en-US" b="1" dirty="0"/>
              <a:t>배에서 노를 젓는 사람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62012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45777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1910</a:t>
            </a:r>
            <a:r>
              <a:rPr lang="ko-KR" altLang="en-US" b="1" dirty="0"/>
              <a:t>년에서 </a:t>
            </a:r>
            <a:r>
              <a:rPr lang="en-US" altLang="ko-KR" b="1" dirty="0"/>
              <a:t>1945</a:t>
            </a:r>
            <a:r>
              <a:rPr lang="ko-KR" altLang="en-US" b="1" dirty="0"/>
              <a:t>년까지 </a:t>
            </a:r>
            <a:r>
              <a:rPr lang="en-US" altLang="ko-KR" b="1" dirty="0"/>
              <a:t>35</a:t>
            </a:r>
            <a:r>
              <a:rPr lang="ko-KR" altLang="en-US" b="1" dirty="0"/>
              <a:t>년 동안 일본에게 나라를 빼앗긴 사실과 나라를 되찾기 위해 여러 독립 운동가들과 국민들이 노력했었다는 것을 </a:t>
            </a:r>
            <a:r>
              <a:rPr lang="ko-KR" altLang="en-US" b="1" dirty="0" smtClean="0"/>
              <a:t>알려 준다</a:t>
            </a:r>
            <a:r>
              <a:rPr lang="en-US" altLang="ko-KR" b="1" dirty="0"/>
              <a:t>. </a:t>
            </a:r>
            <a:r>
              <a:rPr lang="ko-KR" altLang="en-US" b="1" dirty="0"/>
              <a:t> 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https://youtu.be/mLbJJHt1wJU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5595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77865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예문 </a:t>
            </a:r>
            <a:r>
              <a:rPr lang="en-US" altLang="ko-KR" b="1" dirty="0"/>
              <a:t>3)</a:t>
            </a:r>
            <a:r>
              <a:rPr lang="ko-KR" altLang="en-US" b="1" dirty="0"/>
              <a:t>의 받침은 </a:t>
            </a:r>
            <a:r>
              <a:rPr lang="en-US" altLang="ko-KR" b="1" dirty="0"/>
              <a:t>‘</a:t>
            </a:r>
            <a:r>
              <a:rPr lang="ko-KR" altLang="en-US" b="1" dirty="0" err="1"/>
              <a:t>ㅅ</a:t>
            </a:r>
            <a:r>
              <a:rPr lang="en-US" altLang="ko-KR" b="1" dirty="0"/>
              <a:t>’</a:t>
            </a:r>
            <a:r>
              <a:rPr lang="ko-KR" altLang="en-US" b="1" dirty="0"/>
              <a:t>이나 소리는 </a:t>
            </a:r>
            <a:r>
              <a:rPr lang="en-US" altLang="ko-KR" b="1" dirty="0"/>
              <a:t>[</a:t>
            </a:r>
            <a:r>
              <a:rPr lang="ko-KR" altLang="en-US" b="1" dirty="0" err="1"/>
              <a:t>ㄷ</a:t>
            </a:r>
            <a:r>
              <a:rPr lang="en-US" altLang="ko-KR" b="1" dirty="0"/>
              <a:t>]</a:t>
            </a:r>
            <a:r>
              <a:rPr lang="ko-KR" altLang="en-US" b="1" dirty="0"/>
              <a:t>으로 소리가 나므로 같은 규칙의 적용을 받는다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595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76  </a:t>
            </a:r>
            <a:r>
              <a:rPr lang="en-US" altLang="ko-KR" b="1" dirty="0"/>
              <a:t>9</a:t>
            </a:r>
            <a:r>
              <a:rPr lang="ko-KR" altLang="en-US" b="1" dirty="0"/>
              <a:t>과 제목을 </a:t>
            </a:r>
            <a:r>
              <a:rPr lang="ko-KR" altLang="en-US" b="1" dirty="0" smtClean="0"/>
              <a:t>읽어 봅시다</a:t>
            </a:r>
            <a:r>
              <a:rPr lang="en-US" altLang="ko-KR" b="1" dirty="0"/>
              <a:t>.</a:t>
            </a:r>
            <a:r>
              <a:rPr lang="ko-KR" altLang="en-US" b="1" dirty="0"/>
              <a:t>여러분들도 딱지를 만들어 본 적 있나요</a:t>
            </a:r>
            <a:r>
              <a:rPr lang="en-US" altLang="ko-KR" b="1" dirty="0"/>
              <a:t>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딱지치기를 해 본 적이 있나요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2649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유나와 아빠의 이야기를 </a:t>
            </a:r>
            <a:r>
              <a:rPr lang="ko-KR" altLang="en-US" b="1" dirty="0" smtClean="0"/>
              <a:t>들어 보세요</a:t>
            </a:r>
            <a:r>
              <a:rPr lang="en-US" altLang="ko-KR" b="1" dirty="0"/>
              <a:t>. </a:t>
            </a:r>
            <a:r>
              <a:rPr lang="ko-KR" altLang="en-US" b="1" dirty="0"/>
              <a:t>유나 아빠는 딱지치기를 언제 많이 했나요</a:t>
            </a:r>
            <a:r>
              <a:rPr lang="en-US" altLang="ko-KR" b="1" dirty="0"/>
              <a:t>? </a:t>
            </a:r>
            <a:r>
              <a:rPr lang="ko-KR" altLang="en-US" b="1" dirty="0"/>
              <a:t>유나 아빠는 </a:t>
            </a:r>
            <a:r>
              <a:rPr lang="ko-KR" altLang="en-US" b="1" dirty="0" err="1"/>
              <a:t>누구랑</a:t>
            </a:r>
            <a:r>
              <a:rPr lang="ko-KR" altLang="en-US" b="1" dirty="0"/>
              <a:t> 딱지를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많이 만들었나요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1707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7</a:t>
            </a:r>
            <a:r>
              <a:rPr lang="ko-KR" altLang="en-US" b="1" dirty="0"/>
              <a:t>단원과 </a:t>
            </a:r>
            <a:r>
              <a:rPr lang="en-US" altLang="ko-KR" b="1" dirty="0"/>
              <a:t>8</a:t>
            </a:r>
            <a:r>
              <a:rPr lang="ko-KR" altLang="en-US" b="1" dirty="0"/>
              <a:t>단원에서 공부했던 문법 표현들을 복습해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여러분들도 한국어 공부가 </a:t>
            </a:r>
            <a:r>
              <a:rPr lang="ko-KR" altLang="en-US" b="1" u="sng" dirty="0"/>
              <a:t>어렵지요</a:t>
            </a:r>
            <a:r>
              <a:rPr lang="en-US" altLang="ko-KR" b="1" dirty="0"/>
              <a:t>? </a:t>
            </a:r>
            <a:r>
              <a:rPr lang="ko-KR" altLang="en-US" b="1" dirty="0"/>
              <a:t>그래도 열심히 공부하면 잘 </a:t>
            </a:r>
            <a:r>
              <a:rPr lang="ko-KR" altLang="en-US" b="1" u="sng" dirty="0"/>
              <a:t>할 수 있어요</a:t>
            </a:r>
            <a:r>
              <a:rPr lang="en-US" altLang="ko-KR" b="1" dirty="0"/>
              <a:t>!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3962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u="sng" dirty="0"/>
              <a:t>날마다</a:t>
            </a:r>
            <a:r>
              <a:rPr lang="ko-KR" altLang="en-US" b="1" dirty="0"/>
              <a:t> 한국어 공부를 조금씩 한다면 </a:t>
            </a:r>
            <a:r>
              <a:rPr lang="ko-KR" altLang="en-US" b="1" u="sng" dirty="0"/>
              <a:t>어려운</a:t>
            </a:r>
            <a:r>
              <a:rPr lang="ko-KR" altLang="en-US" b="1" dirty="0"/>
              <a:t> 것도 쉽게 해 낼 수가 있어요</a:t>
            </a:r>
            <a:r>
              <a:rPr lang="en-US" altLang="ko-KR" b="1" dirty="0"/>
              <a:t>!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67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https://quizlet.com/_8c4p6t?x=1jqt&amp;i=2tig8t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69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407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3.emf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14.emf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0dAtmRji9vo?feature=oembed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4p6t?x=1jqt&amp;i=2tig8t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lingt.com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saj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mLbJJHt1wJU?feature=oembed" TargetMode="External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nCr2pENQDI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mLbJJHt1wJU" TargetMode="External"/><Relationship Id="rId5" Type="http://schemas.openxmlformats.org/officeDocument/2006/relationships/hyperlink" Target="https://youtu.be/0dAtmRji9vo" TargetMode="External"/><Relationship Id="rId4" Type="http://schemas.openxmlformats.org/officeDocument/2006/relationships/hyperlink" Target="https://quizlet.com/_8c4p6t?x=1jqt&amp;i=2tig8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rnCr2pENQDI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4p6t?x=1jqt&amp;i=2tig8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927" y="21939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3086834-1727-4C93-8075-DFE16FF81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56" y="0"/>
            <a:ext cx="11100087" cy="6182943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xmlns="" id="{1A318FA8-0499-496F-9984-7BB2BD7C8E4E}"/>
              </a:ext>
            </a:extLst>
          </p:cNvPr>
          <p:cNvCxnSpPr/>
          <p:nvPr/>
        </p:nvCxnSpPr>
        <p:spPr>
          <a:xfrm>
            <a:off x="2351314" y="4474029"/>
            <a:ext cx="8017329" cy="930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0F455C8E-2442-4C49-90D1-7E5E46973957}"/>
              </a:ext>
            </a:extLst>
          </p:cNvPr>
          <p:cNvCxnSpPr/>
          <p:nvPr/>
        </p:nvCxnSpPr>
        <p:spPr>
          <a:xfrm flipH="1">
            <a:off x="2612571" y="4474029"/>
            <a:ext cx="1812472" cy="930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72B82A46-9D0C-4B76-BF0F-D2ADB3E4BE23}"/>
              </a:ext>
            </a:extLst>
          </p:cNvPr>
          <p:cNvCxnSpPr/>
          <p:nvPr/>
        </p:nvCxnSpPr>
        <p:spPr>
          <a:xfrm>
            <a:off x="6449786" y="4474029"/>
            <a:ext cx="3918857" cy="930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xmlns="" id="{84B579E7-0576-4404-9740-440FAA0B3E45}"/>
              </a:ext>
            </a:extLst>
          </p:cNvPr>
          <p:cNvCxnSpPr/>
          <p:nvPr/>
        </p:nvCxnSpPr>
        <p:spPr>
          <a:xfrm flipH="1">
            <a:off x="6449786" y="4474029"/>
            <a:ext cx="2024743" cy="930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xmlns="" id="{46F959CD-0076-4BFD-8714-75C66CC8173E}"/>
              </a:ext>
            </a:extLst>
          </p:cNvPr>
          <p:cNvCxnSpPr/>
          <p:nvPr/>
        </p:nvCxnSpPr>
        <p:spPr>
          <a:xfrm flipH="1">
            <a:off x="10368643" y="4474029"/>
            <a:ext cx="179614" cy="930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71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23860005-C9E4-42D5-AAC4-4912F6CED6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1883229" y="-9571"/>
            <a:ext cx="8425542" cy="6192514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xmlns="" id="{EA8D5105-19C4-4D3A-A3E7-A43EFAE3C8BE}"/>
              </a:ext>
            </a:extLst>
          </p:cNvPr>
          <p:cNvCxnSpPr/>
          <p:nvPr/>
        </p:nvCxnSpPr>
        <p:spPr>
          <a:xfrm>
            <a:off x="4315723" y="2361490"/>
            <a:ext cx="10390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1E4537-CF76-4B17-B0C1-8FCE4E2E7EE3}"/>
              </a:ext>
            </a:extLst>
          </p:cNvPr>
          <p:cNvSpPr txBox="1"/>
          <p:nvPr/>
        </p:nvSpPr>
        <p:spPr>
          <a:xfrm>
            <a:off x="7823514" y="2175249"/>
            <a:ext cx="24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음악회가 </a:t>
            </a:r>
            <a:r>
              <a:rPr lang="ko-KR" altLang="en-US" sz="1700" dirty="0">
                <a:solidFill>
                  <a:srgbClr val="FF0000"/>
                </a:solidFill>
              </a:rPr>
              <a:t>아름다워요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xmlns="" id="{722DF261-8CC4-434C-8EF8-27DA40DD52AF}"/>
              </a:ext>
            </a:extLst>
          </p:cNvPr>
          <p:cNvCxnSpPr/>
          <p:nvPr/>
        </p:nvCxnSpPr>
        <p:spPr>
          <a:xfrm>
            <a:off x="4315723" y="3468756"/>
            <a:ext cx="10390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BDD131-662E-4024-A70D-68D75DA7C58A}"/>
              </a:ext>
            </a:extLst>
          </p:cNvPr>
          <p:cNvSpPr txBox="1"/>
          <p:nvPr/>
        </p:nvSpPr>
        <p:spPr>
          <a:xfrm>
            <a:off x="8066318" y="3282043"/>
            <a:ext cx="2373085" cy="369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발레가 예뻐요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xmlns="" id="{D428A61F-87B7-43A8-B77D-CE0320FB6695}"/>
              </a:ext>
            </a:extLst>
          </p:cNvPr>
          <p:cNvCxnSpPr/>
          <p:nvPr/>
        </p:nvCxnSpPr>
        <p:spPr>
          <a:xfrm>
            <a:off x="4315723" y="4634238"/>
            <a:ext cx="1039091" cy="10450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9DD6BD-F57F-4916-8DD7-B1AFDB0B3E58}"/>
              </a:ext>
            </a:extLst>
          </p:cNvPr>
          <p:cNvSpPr txBox="1"/>
          <p:nvPr/>
        </p:nvSpPr>
        <p:spPr>
          <a:xfrm>
            <a:off x="7854985" y="5526629"/>
            <a:ext cx="253637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700" dirty="0">
                <a:solidFill>
                  <a:srgbClr val="FF0000"/>
                </a:solidFill>
              </a:rPr>
              <a:t>뮤지컬이 재미있어요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xmlns="" id="{C4DEBCD2-B640-4E66-91F0-FF4937443E56}"/>
              </a:ext>
            </a:extLst>
          </p:cNvPr>
          <p:cNvCxnSpPr/>
          <p:nvPr/>
        </p:nvCxnSpPr>
        <p:spPr>
          <a:xfrm flipV="1">
            <a:off x="4336734" y="4634239"/>
            <a:ext cx="1018080" cy="10450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1E3C7D1-8EFC-4B50-9F65-37B5F01AB1F9}"/>
              </a:ext>
            </a:extLst>
          </p:cNvPr>
          <p:cNvSpPr txBox="1"/>
          <p:nvPr/>
        </p:nvSpPr>
        <p:spPr>
          <a:xfrm>
            <a:off x="7903028" y="4343400"/>
            <a:ext cx="2106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마술쇼가 멋있어요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19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DF5BAB9-14EF-48D6-A1AF-A3F4BB766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121" y="0"/>
            <a:ext cx="8833757" cy="62005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994161-8395-4C36-A55A-E785D81EC0E4}"/>
              </a:ext>
            </a:extLst>
          </p:cNvPr>
          <p:cNvSpPr txBox="1"/>
          <p:nvPr/>
        </p:nvSpPr>
        <p:spPr>
          <a:xfrm>
            <a:off x="6417132" y="3249384"/>
            <a:ext cx="1894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아름답지요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38EF749-6FF3-4918-A4B1-06EB4A9E36E0}"/>
              </a:ext>
            </a:extLst>
          </p:cNvPr>
          <p:cNvSpPr txBox="1"/>
          <p:nvPr/>
        </p:nvSpPr>
        <p:spPr>
          <a:xfrm>
            <a:off x="6291945" y="4294887"/>
            <a:ext cx="1774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맵지요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9E66CB-69A1-4E3D-90AD-9A2465422625}"/>
              </a:ext>
            </a:extLst>
          </p:cNvPr>
          <p:cNvSpPr txBox="1"/>
          <p:nvPr/>
        </p:nvSpPr>
        <p:spPr>
          <a:xfrm>
            <a:off x="6629401" y="5353641"/>
            <a:ext cx="171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재미있지요</a:t>
            </a:r>
          </a:p>
        </p:txBody>
      </p:sp>
    </p:spTree>
    <p:extLst>
      <p:ext uri="{BB962C8B-B14F-4D97-AF65-F5344CB8AC3E}">
        <p14:creationId xmlns:p14="http://schemas.microsoft.com/office/powerpoint/2010/main" val="352069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2781AC2B-5D7A-40D8-A178-4B6059255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035" y="1"/>
            <a:ext cx="9631929" cy="61829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3E9633-B153-4D93-8A39-8F630D2EDAE8}"/>
              </a:ext>
            </a:extLst>
          </p:cNvPr>
          <p:cNvSpPr txBox="1"/>
          <p:nvPr/>
        </p:nvSpPr>
        <p:spPr>
          <a:xfrm>
            <a:off x="5323115" y="3145261"/>
            <a:ext cx="2498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칠 수 있어요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EABA684-72B5-4DBE-896C-761B018B176E}"/>
              </a:ext>
            </a:extLst>
          </p:cNvPr>
          <p:cNvSpPr txBox="1"/>
          <p:nvPr/>
        </p:nvSpPr>
        <p:spPr>
          <a:xfrm>
            <a:off x="5698671" y="4357125"/>
            <a:ext cx="2351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신을 수 없어요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D4D2A2-8126-4A42-A3BE-2FE6FBEF23BA}"/>
              </a:ext>
            </a:extLst>
          </p:cNvPr>
          <p:cNvSpPr txBox="1"/>
          <p:nvPr/>
        </p:nvSpPr>
        <p:spPr>
          <a:xfrm>
            <a:off x="5388431" y="5630753"/>
            <a:ext cx="2188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불 수 있어요</a:t>
            </a:r>
          </a:p>
        </p:txBody>
      </p:sp>
    </p:spTree>
    <p:extLst>
      <p:ext uri="{BB962C8B-B14F-4D97-AF65-F5344CB8AC3E}">
        <p14:creationId xmlns:p14="http://schemas.microsoft.com/office/powerpoint/2010/main" val="28136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A8AF00CC-6EB1-43EF-949D-289F6F1D41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-1046"/>
          <a:stretch/>
        </p:blipFill>
        <p:spPr>
          <a:xfrm>
            <a:off x="0" y="0"/>
            <a:ext cx="7886700" cy="56131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9ACBD24-9EE1-4633-92EE-305B44336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61315"/>
            <a:ext cx="6792686" cy="562162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2BCBE86-2B55-4159-9B73-DD64E725A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3699" y="3298372"/>
            <a:ext cx="5399314" cy="2884572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C4E8DF33-708D-4E50-BF25-A0FAAC2D3101}"/>
              </a:ext>
            </a:extLst>
          </p:cNvPr>
          <p:cNvCxnSpPr/>
          <p:nvPr/>
        </p:nvCxnSpPr>
        <p:spPr>
          <a:xfrm>
            <a:off x="12143013" y="3298372"/>
            <a:ext cx="0" cy="2884571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27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2076C2A-DB84-4E1D-8601-F67A161B0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985" y="14868"/>
            <a:ext cx="9046029" cy="6168075"/>
          </a:xfrm>
          <a:prstGeom prst="rect">
            <a:avLst/>
          </a:prstGeom>
        </p:spPr>
      </p:pic>
      <p:pic>
        <p:nvPicPr>
          <p:cNvPr id="3" name="Track 024">
            <a:hlinkClick r:id="" action="ppaction://media"/>
            <a:extLst>
              <a:ext uri="{FF2B5EF4-FFF2-40B4-BE49-F238E27FC236}">
                <a16:creationId xmlns:a16="http://schemas.microsoft.com/office/drawing/2014/main" xmlns="" id="{D395B344-A5C6-475D-A624-94D6ED359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48599" y="675057"/>
            <a:ext cx="707571" cy="707571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EEEC58-82C9-4A02-BA0D-879EF142BD05}"/>
              </a:ext>
            </a:extLst>
          </p:cNvPr>
          <p:cNvSpPr txBox="1"/>
          <p:nvPr/>
        </p:nvSpPr>
        <p:spPr>
          <a:xfrm>
            <a:off x="3657596" y="3429000"/>
            <a:ext cx="58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O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F07CA9D-36DC-4E9E-BF98-11455588737B}"/>
              </a:ext>
            </a:extLst>
          </p:cNvPr>
          <p:cNvSpPr txBox="1"/>
          <p:nvPr/>
        </p:nvSpPr>
        <p:spPr>
          <a:xfrm>
            <a:off x="3657596" y="3429000"/>
            <a:ext cx="38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C832E7-E71A-4FE2-88DA-AD9ABE51E258}"/>
              </a:ext>
            </a:extLst>
          </p:cNvPr>
          <p:cNvSpPr txBox="1"/>
          <p:nvPr/>
        </p:nvSpPr>
        <p:spPr>
          <a:xfrm>
            <a:off x="7766954" y="3429000"/>
            <a:ext cx="58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O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03EB503-874D-448A-9C78-7EA763DB2405}"/>
              </a:ext>
            </a:extLst>
          </p:cNvPr>
          <p:cNvSpPr txBox="1"/>
          <p:nvPr/>
        </p:nvSpPr>
        <p:spPr>
          <a:xfrm>
            <a:off x="3706583" y="5780313"/>
            <a:ext cx="58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X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0DB2952-B7D2-4150-8BD3-934867092BCE}"/>
              </a:ext>
            </a:extLst>
          </p:cNvPr>
          <p:cNvSpPr txBox="1"/>
          <p:nvPr/>
        </p:nvSpPr>
        <p:spPr>
          <a:xfrm>
            <a:off x="7815941" y="5780313"/>
            <a:ext cx="58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X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38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6" grpId="0"/>
      <p:bldP spid="6" grpId="1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7DC19BA-9B16-439A-A003-844DFFC48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898" y="0"/>
            <a:ext cx="10784203" cy="6182943"/>
          </a:xfrm>
          <a:prstGeom prst="rect">
            <a:avLst/>
          </a:prstGeom>
        </p:spPr>
      </p:pic>
      <p:pic>
        <p:nvPicPr>
          <p:cNvPr id="3" name="Track 025">
            <a:hlinkClick r:id="" action="ppaction://media"/>
            <a:extLst>
              <a:ext uri="{FF2B5EF4-FFF2-40B4-BE49-F238E27FC236}">
                <a16:creationId xmlns:a16="http://schemas.microsoft.com/office/drawing/2014/main" xmlns="" id="{C082EAF2-469D-4A12-B64C-7C3E9DA0DA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9516" y="72083"/>
            <a:ext cx="609600" cy="609600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55EEC29-D70F-40EB-B6D3-5DB65062496B}"/>
              </a:ext>
            </a:extLst>
          </p:cNvPr>
          <p:cNvSpPr txBox="1"/>
          <p:nvPr/>
        </p:nvSpPr>
        <p:spPr>
          <a:xfrm>
            <a:off x="2481944" y="2792184"/>
            <a:ext cx="587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O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C22F06-0391-4906-87F3-162A1C61C7ED}"/>
              </a:ext>
            </a:extLst>
          </p:cNvPr>
          <p:cNvSpPr txBox="1"/>
          <p:nvPr/>
        </p:nvSpPr>
        <p:spPr>
          <a:xfrm>
            <a:off x="9731829" y="2792184"/>
            <a:ext cx="587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O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41E9868-4ADC-4D0A-A0C9-6B014449CC13}"/>
              </a:ext>
            </a:extLst>
          </p:cNvPr>
          <p:cNvSpPr txBox="1"/>
          <p:nvPr/>
        </p:nvSpPr>
        <p:spPr>
          <a:xfrm>
            <a:off x="4588329" y="5339443"/>
            <a:ext cx="57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O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AD34414-C6D5-4BE7-A1F3-9B2C3D1B9BD0}"/>
              </a:ext>
            </a:extLst>
          </p:cNvPr>
          <p:cNvSpPr txBox="1"/>
          <p:nvPr/>
        </p:nvSpPr>
        <p:spPr>
          <a:xfrm>
            <a:off x="7625445" y="5306785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O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19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6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2E61BF2-3C9D-412A-BF4A-BB61E87E0B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9" r="2678"/>
          <a:stretch/>
        </p:blipFill>
        <p:spPr>
          <a:xfrm>
            <a:off x="1" y="0"/>
            <a:ext cx="6587066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F8AB4F3-8D0B-4E6A-B02D-57AB14CCD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067" y="1117600"/>
            <a:ext cx="5604933" cy="5065343"/>
          </a:xfrm>
          <a:prstGeom prst="rect">
            <a:avLst/>
          </a:prstGeom>
        </p:spPr>
      </p:pic>
      <p:sp>
        <p:nvSpPr>
          <p:cNvPr id="4" name="타원 3">
            <a:extLst>
              <a:ext uri="{FF2B5EF4-FFF2-40B4-BE49-F238E27FC236}">
                <a16:creationId xmlns:a16="http://schemas.microsoft.com/office/drawing/2014/main" xmlns="" id="{A6D8F420-0B71-4E93-9735-7DD72D3EB20E}"/>
              </a:ext>
            </a:extLst>
          </p:cNvPr>
          <p:cNvSpPr/>
          <p:nvPr/>
        </p:nvSpPr>
        <p:spPr>
          <a:xfrm>
            <a:off x="6893680" y="1589217"/>
            <a:ext cx="242905" cy="245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xmlns="" id="{BABE9E41-8481-429B-B20A-2A19204A2B30}"/>
              </a:ext>
            </a:extLst>
          </p:cNvPr>
          <p:cNvSpPr/>
          <p:nvPr/>
        </p:nvSpPr>
        <p:spPr>
          <a:xfrm>
            <a:off x="10358830" y="3475423"/>
            <a:ext cx="159484" cy="1520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곱하기 기호 6">
            <a:extLst>
              <a:ext uri="{FF2B5EF4-FFF2-40B4-BE49-F238E27FC236}">
                <a16:creationId xmlns:a16="http://schemas.microsoft.com/office/drawing/2014/main" xmlns="" id="{DB1BEECF-9A79-4821-962C-E6414F68EA44}"/>
              </a:ext>
            </a:extLst>
          </p:cNvPr>
          <p:cNvSpPr/>
          <p:nvPr/>
        </p:nvSpPr>
        <p:spPr>
          <a:xfrm>
            <a:off x="10352314" y="3788229"/>
            <a:ext cx="212272" cy="24492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곱하기 기호 8">
            <a:extLst>
              <a:ext uri="{FF2B5EF4-FFF2-40B4-BE49-F238E27FC236}">
                <a16:creationId xmlns:a16="http://schemas.microsoft.com/office/drawing/2014/main" xmlns="" id="{7137C2D3-9940-48CB-81D6-C06DAAB8F4EC}"/>
              </a:ext>
            </a:extLst>
          </p:cNvPr>
          <p:cNvSpPr/>
          <p:nvPr/>
        </p:nvSpPr>
        <p:spPr>
          <a:xfrm>
            <a:off x="10374083" y="4152902"/>
            <a:ext cx="212272" cy="24492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36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0A1FA1C4-35A4-4109-BC7D-467631812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22194" cy="58847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E7722D6-8355-4C6B-A4E9-9443649C7E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67" b="20964"/>
          <a:stretch/>
        </p:blipFill>
        <p:spPr>
          <a:xfrm>
            <a:off x="0" y="832757"/>
            <a:ext cx="6384471" cy="535018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3EC49DCD-C0CE-4C28-8F03-31F514C86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471" y="832757"/>
            <a:ext cx="5807529" cy="535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F248D32-453A-4C2A-9574-A261F6700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21852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7DE9B81-2F86-4F80-B4F3-39E36BB73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1852" y="3608614"/>
            <a:ext cx="6170148" cy="2574329"/>
          </a:xfrm>
          <a:prstGeom prst="rect">
            <a:avLst/>
          </a:prstGeom>
        </p:spPr>
      </p:pic>
      <p:pic>
        <p:nvPicPr>
          <p:cNvPr id="4" name="온라인 미디어 3" title="￬ﾈﾘ￭ﾕﾙ￬ﾝﾴ ￬ﾕﾼ￭ﾘﾸ - ￬ﾜﾷ￫ﾆﾀ￬ﾝﾴ_#001">
            <a:hlinkClick r:id="" action="ppaction://media"/>
            <a:extLst>
              <a:ext uri="{FF2B5EF4-FFF2-40B4-BE49-F238E27FC236}">
                <a16:creationId xmlns:a16="http://schemas.microsoft.com/office/drawing/2014/main" xmlns="" id="{202279CF-5003-458B-A7A7-17A479E715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21852" y="0"/>
            <a:ext cx="617014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3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 marL="517525" indent="-403225"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</a:t>
            </a:r>
            <a:r>
              <a:rPr lang="en-US" altLang="ko-KR" sz="3400" dirty="0" smtClean="0"/>
              <a:t> </a:t>
            </a:r>
            <a:r>
              <a:rPr lang="ko-KR" altLang="en-US" sz="3400" dirty="0" smtClean="0"/>
              <a:t>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사용 </a:t>
            </a:r>
            <a:r>
              <a:rPr lang="ko-KR" altLang="en-US" sz="3400" dirty="0" smtClean="0"/>
              <a:t>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 marL="517525" indent="-403225"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 marL="517525" indent="-403225"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/>
              <a:t>이나 </a:t>
            </a:r>
            <a:r>
              <a:rPr lang="ko-KR" altLang="en-US" sz="3400" smtClean="0"/>
              <a:t>화상 </a:t>
            </a:r>
            <a:r>
              <a:rPr lang="en-US" altLang="ko-KR" sz="3400" smtClean="0"/>
              <a:t>app</a:t>
            </a:r>
            <a:r>
              <a:rPr lang="ko-KR" altLang="en-US" sz="3400" dirty="0"/>
              <a:t>을 통해 수업을 하시는 선생님들께서도 계시지만    </a:t>
            </a:r>
            <a:r>
              <a:rPr lang="ko-KR" altLang="en-US" sz="3400" dirty="0" smtClean="0"/>
              <a:t>파워포인트에 </a:t>
            </a:r>
            <a:r>
              <a:rPr lang="ko-KR" altLang="en-US" sz="3400" dirty="0"/>
              <a:t>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 </a:t>
            </a:r>
            <a:r>
              <a:rPr lang="ko-KR" altLang="en-US" sz="3400" dirty="0" smtClean="0"/>
              <a:t>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5" name="별: 꼭짓점 5개 4">
            <a:extLst>
              <a:ext uri="{FF2B5EF4-FFF2-40B4-BE49-F238E27FC236}">
                <a16:creationId xmlns:a16="http://schemas.microsoft.com/office/drawing/2014/main" xmlns="" id="{2A6DB271-6E95-4C8D-BCEA-EC32FBDFB050}"/>
              </a:ext>
            </a:extLst>
          </p:cNvPr>
          <p:cNvSpPr/>
          <p:nvPr/>
        </p:nvSpPr>
        <p:spPr>
          <a:xfrm>
            <a:off x="944217" y="3780256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:a16="http://schemas.microsoft.com/office/drawing/2014/main" xmlns="" id="{CE3B5664-63F3-4E2F-82C9-688486DB6B6C}"/>
              </a:ext>
            </a:extLst>
          </p:cNvPr>
          <p:cNvSpPr/>
          <p:nvPr/>
        </p:nvSpPr>
        <p:spPr>
          <a:xfrm>
            <a:off x="959125" y="1377569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182A942-4472-459B-9D25-F0AA67EC5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879" y="-6626"/>
            <a:ext cx="9454242" cy="6201624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5876759" y="3795217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8812117" y="5643897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564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2C87F509-596D-4AD7-87D6-0E35C82415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1" r="16459"/>
          <a:stretch/>
        </p:blipFill>
        <p:spPr>
          <a:xfrm>
            <a:off x="-13252" y="881743"/>
            <a:ext cx="6095999" cy="481692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786511B-66D8-4A1D-9A03-F0167819F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81743"/>
            <a:ext cx="6096000" cy="4816928"/>
          </a:xfrm>
          <a:prstGeom prst="rect">
            <a:avLst/>
          </a:prstGeom>
        </p:spPr>
      </p:pic>
      <p:sp>
        <p:nvSpPr>
          <p:cNvPr id="11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648771" y="2271211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1960737" y="3616306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642142" y="4987905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6767407" y="2139742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8076850" y="3524893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2">
            <a:extLst>
              <a:ext uri="{FF2B5EF4-FFF2-40B4-BE49-F238E27FC236}">
                <a16:creationId xmlns:a16="http://schemas.microsoft.com/office/drawing/2014/main" xmlns="" id="{DFB46403-1D6A-401F-963E-5EF9A46D617B}"/>
              </a:ext>
            </a:extLst>
          </p:cNvPr>
          <p:cNvSpPr/>
          <p:nvPr/>
        </p:nvSpPr>
        <p:spPr>
          <a:xfrm>
            <a:off x="6751474" y="5350308"/>
            <a:ext cx="257447" cy="25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344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B351B20-0D7A-4B3A-B7B1-5A53E9F57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4" y="6217"/>
            <a:ext cx="9258300" cy="61767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7D6821A-7E8F-4136-B737-3096A42F9EE7}"/>
              </a:ext>
            </a:extLst>
          </p:cNvPr>
          <p:cNvSpPr txBox="1"/>
          <p:nvPr/>
        </p:nvSpPr>
        <p:spPr>
          <a:xfrm>
            <a:off x="7070274" y="3429000"/>
            <a:ext cx="19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먹을 수 없어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374AA8D-8897-468A-ABB1-C493989C99B2}"/>
              </a:ext>
            </a:extLst>
          </p:cNvPr>
          <p:cNvSpPr txBox="1"/>
          <p:nvPr/>
        </p:nvSpPr>
        <p:spPr>
          <a:xfrm>
            <a:off x="7592786" y="5323114"/>
            <a:ext cx="19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할 수 없어</a:t>
            </a:r>
          </a:p>
        </p:txBody>
      </p:sp>
    </p:spTree>
    <p:extLst>
      <p:ext uri="{BB962C8B-B14F-4D97-AF65-F5344CB8AC3E}">
        <p14:creationId xmlns:p14="http://schemas.microsoft.com/office/powerpoint/2010/main" val="278746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:a16="http://schemas.microsoft.com/office/drawing/2014/main" xmlns="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0" y="1657166"/>
            <a:ext cx="1213709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9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>
                <a:latin typeface="+mn-ea"/>
                <a:ea typeface="+mn-ea"/>
              </a:rPr>
              <a:t>P. 36-37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9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200" dirty="0">
                <a:solidFill>
                  <a:schemeClr val="tx1"/>
                </a:solidFill>
                <a:latin typeface="+mn-ea"/>
                <a:ea typeface="+mn-ea"/>
                <a:hlinkClick r:id="rId3"/>
              </a:rPr>
              <a:t>https://quizlet.com/_8c4p6t?x=1jqt&amp;i=2tig8t</a:t>
            </a:r>
            <a:r>
              <a:rPr lang="en-US" altLang="ko-KR" sz="22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lang="en-US" altLang="ko-KR" sz="2200" dirty="0">
              <a:latin typeface="+mn-ea"/>
              <a:ea typeface="+mn-ea"/>
            </a:endParaRP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(9 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사공이 많으면 배가 산으로 간다</a:t>
            </a:r>
            <a:r>
              <a:rPr lang="en-US" altLang="ko-KR" sz="2300" kern="0" dirty="0"/>
              <a:t>” </a:t>
            </a:r>
            <a:r>
              <a:rPr lang="ko-KR" altLang="en-US" sz="2300" kern="0" dirty="0" smtClean="0"/>
              <a:t>외우기</a:t>
            </a:r>
            <a:r>
              <a:rPr lang="en-US" altLang="ko-KR" sz="2300" kern="0" dirty="0"/>
              <a:t>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 smtClean="0"/>
              <a:t>P. </a:t>
            </a:r>
            <a:r>
              <a:rPr lang="en-US" altLang="ko-KR" sz="2300" kern="0" dirty="0"/>
              <a:t>82 </a:t>
            </a:r>
            <a:r>
              <a:rPr lang="ko-KR" altLang="en-US" sz="2300" kern="0" dirty="0"/>
              <a:t>하기</a:t>
            </a:r>
            <a:r>
              <a:rPr lang="en-US" altLang="ko-KR" sz="2300" kern="0" dirty="0"/>
              <a:t>. </a:t>
            </a:r>
            <a:r>
              <a:rPr lang="ko-KR" altLang="en-US" sz="2300" kern="0" dirty="0"/>
              <a:t>여러분들이 할 수 있는 것에 대해서 글을 쓴 뒤</a:t>
            </a: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300" kern="0" dirty="0"/>
              <a:t>  </a:t>
            </a:r>
            <a:r>
              <a:rPr lang="en-US" altLang="ko-KR" sz="2300" kern="0" dirty="0">
                <a:hlinkClick r:id="rId4"/>
              </a:rPr>
              <a:t>https://www.lingt.com/</a:t>
            </a:r>
            <a:r>
              <a:rPr lang="en-US" altLang="ko-KR" sz="2300" kern="0" dirty="0"/>
              <a:t> </a:t>
            </a:r>
            <a:r>
              <a:rPr lang="ko-KR" altLang="en-US" sz="2300" kern="0" dirty="0"/>
              <a:t>들어가서 본인의 목소리로 읽는 것을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:a16="http://schemas.microsoft.com/office/drawing/2014/main" xmlns="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:a16="http://schemas.microsoft.com/office/drawing/2014/main" xmlns="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</a:t>
            </a:r>
            <a:r>
              <a:rPr lang="ko-KR" alt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CDE0DEAB-32F5-42D8-B8D5-73896BD70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5259" cy="72427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6C4FD3A-8F74-4B5D-A330-4F4D57267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051" y="277586"/>
            <a:ext cx="1865846" cy="32208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5612243D-0E45-46F6-AFED-A971D5A95B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057" y="0"/>
            <a:ext cx="6672942" cy="614144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9E3FD18D-4311-4821-98DB-5754A6A98D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35058"/>
            <a:ext cx="5290457" cy="544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0FDA0180-0350-4F67-B6A5-38EFF6AFD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7119257" cy="620412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B3AFDC74-2586-4B0E-B261-DD24111FE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628" y="0"/>
            <a:ext cx="3838669" cy="82022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A8892824-13D5-4D5A-886D-A9A5F0BEB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9257" y="0"/>
            <a:ext cx="5072743" cy="61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DB0CCC8-90D4-4B07-A887-D0C783355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7543800" cy="618294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DEDFDF3-DA8B-4B9A-B212-B2BCD2C296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28"/>
          <a:stretch/>
        </p:blipFill>
        <p:spPr>
          <a:xfrm>
            <a:off x="7413172" y="0"/>
            <a:ext cx="4778830" cy="61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8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76CC174-7AA9-4EE7-B102-F70596958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53" t="2175" r="212"/>
          <a:stretch/>
        </p:blipFill>
        <p:spPr>
          <a:xfrm>
            <a:off x="0" y="0"/>
            <a:ext cx="7478487" cy="6161243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68FC914B-72C5-4836-BD99-EEB9A4EC5325}"/>
              </a:ext>
            </a:extLst>
          </p:cNvPr>
          <p:cNvGrpSpPr/>
          <p:nvPr/>
        </p:nvGrpSpPr>
        <p:grpSpPr>
          <a:xfrm>
            <a:off x="0" y="0"/>
            <a:ext cx="1339913" cy="846139"/>
            <a:chOff x="0" y="0"/>
            <a:chExt cx="1339913" cy="846139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xmlns="" id="{3ACEC951-D955-47EC-A21C-A2723E758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339913" cy="633743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xmlns="" id="{7878B594-7CCB-4D21-BEAA-BD6859654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47375"/>
              <a:ext cx="362139" cy="298764"/>
            </a:xfrm>
            <a:prstGeom prst="rect">
              <a:avLst/>
            </a:prstGeom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xmlns="" id="{104D74AE-FD4C-40F9-AA71-A3F9F3A61A79}"/>
              </a:ext>
            </a:extLst>
          </p:cNvPr>
          <p:cNvGrpSpPr/>
          <p:nvPr/>
        </p:nvGrpSpPr>
        <p:grpSpPr>
          <a:xfrm>
            <a:off x="7001671" y="-1"/>
            <a:ext cx="5190330" cy="5649687"/>
            <a:chOff x="7001671" y="-1"/>
            <a:chExt cx="5190330" cy="5649687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xmlns="" id="{E8B77E88-D10E-4BEE-91AC-5229AC64F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01671" y="-1"/>
              <a:ext cx="5190329" cy="422910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4FA0BD12-CBEF-412A-AB62-6425E0717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01671" y="4229100"/>
              <a:ext cx="5190330" cy="1420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111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635E3540-FB0F-43C5-A33A-06E60E3F3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9" y="0"/>
            <a:ext cx="6011501" cy="54320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8A96CAF-A9DF-4C27-8224-CCD587BEF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856" y="772130"/>
            <a:ext cx="7130143" cy="541081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51C80C84-D88E-4250-8CD8-ABB108793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772130"/>
            <a:ext cx="4913014" cy="541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0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6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547446"/>
            <a:ext cx="10515601" cy="4379825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8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8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/>
              <a:t> </a:t>
            </a:r>
            <a:r>
              <a:rPr lang="en-US" altLang="ko-KR" dirty="0">
                <a:hlinkClick r:id="rId3"/>
              </a:rPr>
              <a:t>https://quizlet.com/_8ccsaj?x=1jqt&amp;i=2tig8t</a:t>
            </a:r>
            <a:endParaRPr lang="en-US" altLang="ko-KR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2400" dirty="0"/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5696441-3036-4C26-BF16-DB26966E2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489"/>
            <a:ext cx="6096000" cy="54678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991894F-73FE-444E-8EBC-DE49023B49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708"/>
          <a:stretch/>
        </p:blipFill>
        <p:spPr>
          <a:xfrm>
            <a:off x="6351814" y="388490"/>
            <a:ext cx="5840186" cy="546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7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D569B5B-03E9-4F9D-A5EF-D362F4BC7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" y="0"/>
            <a:ext cx="6570707" cy="618294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230C69D-6AF8-4178-9496-5BFE8E0B7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121" y="751114"/>
            <a:ext cx="5611586" cy="543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ﾗﾭ￬ﾂﾬ￪ﾰﾀ ￬ﾈﾠ￬ﾈﾠ - ￫ﾌﾀ￭ﾕﾜ ￫ﾏﾅ￫ﾦﾽ￬ﾝﾄ ￬ﾜﾄ￭ﾕﾘ￬ﾗﾬ! ￪ﾹﾀ￪ﾵﾬ_#001">
            <a:hlinkClick r:id="" action="ppaction://media"/>
            <a:extLst>
              <a:ext uri="{FF2B5EF4-FFF2-40B4-BE49-F238E27FC236}">
                <a16:creationId xmlns:a16="http://schemas.microsoft.com/office/drawing/2014/main" xmlns="" id="{E0F4BF52-6265-4721-B55A-B0C61B092F4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76993" y="996043"/>
            <a:ext cx="10238014" cy="52032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1C8C9C-3CE4-4ACF-9106-46B603835BAE}"/>
              </a:ext>
            </a:extLst>
          </p:cNvPr>
          <p:cNvSpPr txBox="1"/>
          <p:nvPr/>
        </p:nvSpPr>
        <p:spPr>
          <a:xfrm>
            <a:off x="1576552" y="0"/>
            <a:ext cx="9285889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대한 민국의 근현대사</a:t>
            </a:r>
            <a:r>
              <a:rPr lang="en-US" altLang="ko-KR" sz="4000" dirty="0"/>
              <a:t>-</a:t>
            </a:r>
            <a:r>
              <a:rPr lang="ko-KR" altLang="en-US" sz="4000" dirty="0"/>
              <a:t>일제강점기</a:t>
            </a:r>
          </a:p>
        </p:txBody>
      </p:sp>
    </p:spTree>
    <p:extLst>
      <p:ext uri="{BB962C8B-B14F-4D97-AF65-F5344CB8AC3E}">
        <p14:creationId xmlns:p14="http://schemas.microsoft.com/office/powerpoint/2010/main" val="18891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15796D8-C5C9-4665-8CD9-6071D3C770BC}"/>
              </a:ext>
            </a:extLst>
          </p:cNvPr>
          <p:cNvSpPr txBox="1"/>
          <p:nvPr/>
        </p:nvSpPr>
        <p:spPr>
          <a:xfrm>
            <a:off x="0" y="145969"/>
            <a:ext cx="12192000" cy="603697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000" dirty="0"/>
              <a:t>1910</a:t>
            </a:r>
            <a:r>
              <a:rPr lang="ko-KR" altLang="en-US" sz="2000" dirty="0"/>
              <a:t>년 우리 역사에서 가장 비극적인 일이 일어났습니다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어느 나라에 우리의 주권을 빼앗겼나요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000" dirty="0"/>
              <a:t>3.1</a:t>
            </a:r>
            <a:r>
              <a:rPr lang="ko-KR" altLang="en-US" sz="2000" dirty="0"/>
              <a:t>운동이란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일본의 탄압을 피해 중국 상해로 가서 대한 민국 임시 정부를 </a:t>
            </a:r>
            <a:r>
              <a:rPr lang="ko-KR" altLang="en-US" sz="2000" dirty="0" smtClean="0"/>
              <a:t>만드는 데 </a:t>
            </a:r>
            <a:r>
              <a:rPr lang="ko-KR" altLang="en-US" sz="2000" dirty="0"/>
              <a:t>참여한 사람은 누구입니까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000" dirty="0"/>
              <a:t> </a:t>
            </a:r>
            <a:r>
              <a:rPr lang="ko-KR" altLang="en-US" sz="2000" dirty="0"/>
              <a:t>독립 운동을 조직적으로 하기 위해 대한 민국 임시 정부를 만들었으나 무엇이 부족해 어려움을 겪었나요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5) </a:t>
            </a:r>
            <a:r>
              <a:rPr lang="ko-KR" altLang="en-US" sz="2000" dirty="0"/>
              <a:t>돈이 부족한 임시 정부를 위해 누가 </a:t>
            </a:r>
            <a:r>
              <a:rPr lang="ko-KR" altLang="en-US" sz="2000" dirty="0" smtClean="0"/>
              <a:t>도와주었나요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6) </a:t>
            </a:r>
            <a:r>
              <a:rPr lang="ko-KR" altLang="en-US" sz="2000" dirty="0"/>
              <a:t>대한 민국의 </a:t>
            </a:r>
            <a:r>
              <a:rPr lang="ko-KR" altLang="en-US" sz="2000" dirty="0" smtClean="0"/>
              <a:t>광복일 </a:t>
            </a:r>
            <a:r>
              <a:rPr lang="en-US" altLang="ko-KR" sz="2000" dirty="0" smtClean="0"/>
              <a:t>(</a:t>
            </a:r>
            <a:r>
              <a:rPr lang="ko-KR" altLang="en-US" sz="2000" dirty="0"/>
              <a:t>독립한 날</a:t>
            </a:r>
            <a:r>
              <a:rPr lang="en-US" altLang="ko-KR" sz="2000" dirty="0"/>
              <a:t>)</a:t>
            </a:r>
            <a:r>
              <a:rPr lang="ko-KR" altLang="en-US" sz="2000" dirty="0"/>
              <a:t>은 </a:t>
            </a:r>
            <a:r>
              <a:rPr lang="ko-KR" altLang="en-US" sz="2000" dirty="0" err="1"/>
              <a:t>언제입니까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endParaRPr lang="en-US" altLang="ko-KR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B9A798F-F30B-40AF-AC99-AFD90CEA953C}"/>
              </a:ext>
            </a:extLst>
          </p:cNvPr>
          <p:cNvSpPr txBox="1"/>
          <p:nvPr/>
        </p:nvSpPr>
        <p:spPr>
          <a:xfrm>
            <a:off x="8149087" y="623307"/>
            <a:ext cx="2680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일본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7FD2CC-F24D-4FA4-9C1A-1B9821879084}"/>
              </a:ext>
            </a:extLst>
          </p:cNvPr>
          <p:cNvSpPr txBox="1"/>
          <p:nvPr/>
        </p:nvSpPr>
        <p:spPr>
          <a:xfrm>
            <a:off x="1731942" y="1453245"/>
            <a:ext cx="9387816" cy="49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FF0000"/>
                </a:solidFill>
              </a:rPr>
              <a:t>1919</a:t>
            </a:r>
            <a:r>
              <a:rPr lang="ko-KR" altLang="en-US" sz="2000" dirty="0">
                <a:solidFill>
                  <a:srgbClr val="FF0000"/>
                </a:solidFill>
              </a:rPr>
              <a:t>년 </a:t>
            </a:r>
            <a:r>
              <a:rPr lang="en-US" altLang="ko-KR" sz="2000" dirty="0">
                <a:solidFill>
                  <a:srgbClr val="FF0000"/>
                </a:solidFill>
              </a:rPr>
              <a:t>3</a:t>
            </a:r>
            <a:r>
              <a:rPr lang="ko-KR" altLang="en-US" sz="2000" dirty="0">
                <a:solidFill>
                  <a:srgbClr val="FF0000"/>
                </a:solidFill>
              </a:rPr>
              <a:t>월 </a:t>
            </a:r>
            <a:r>
              <a:rPr lang="en-US" altLang="ko-KR" sz="2000" dirty="0">
                <a:solidFill>
                  <a:srgbClr val="FF0000"/>
                </a:solidFill>
              </a:rPr>
              <a:t>1</a:t>
            </a:r>
            <a:r>
              <a:rPr lang="ko-KR" altLang="en-US" sz="2000" dirty="0">
                <a:solidFill>
                  <a:srgbClr val="FF0000"/>
                </a:solidFill>
              </a:rPr>
              <a:t>일에 일어난 우리 민족의 독립 만세 운동이다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8C1665-D916-47C1-8F4B-EBDF146EEEEC}"/>
              </a:ext>
            </a:extLst>
          </p:cNvPr>
          <p:cNvSpPr txBox="1"/>
          <p:nvPr/>
        </p:nvSpPr>
        <p:spPr>
          <a:xfrm>
            <a:off x="10486322" y="2427890"/>
            <a:ext cx="1074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김구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84E137D-B8F6-4E0D-BDAB-7219C885C925}"/>
              </a:ext>
            </a:extLst>
          </p:cNvPr>
          <p:cNvSpPr txBox="1"/>
          <p:nvPr/>
        </p:nvSpPr>
        <p:spPr>
          <a:xfrm>
            <a:off x="8834887" y="3291494"/>
            <a:ext cx="1354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자금 </a:t>
            </a:r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돈</a:t>
            </a:r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)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C4C38F4-83AE-414D-8A12-4619C6577BD2}"/>
              </a:ext>
            </a:extLst>
          </p:cNvPr>
          <p:cNvSpPr txBox="1"/>
          <p:nvPr/>
        </p:nvSpPr>
        <p:spPr>
          <a:xfrm>
            <a:off x="6176703" y="3767389"/>
            <a:ext cx="6015297" cy="958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FF0000"/>
                </a:solidFill>
              </a:rPr>
              <a:t>해외에 살고 있던 우리 동포들이 열심히 일해서 모은 돈을 보내 주었다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F65D5-CCCF-4B9C-9F86-9809A81CA7DA}"/>
              </a:ext>
            </a:extLst>
          </p:cNvPr>
          <p:cNvSpPr txBox="1"/>
          <p:nvPr/>
        </p:nvSpPr>
        <p:spPr>
          <a:xfrm>
            <a:off x="5298336" y="5298890"/>
            <a:ext cx="3029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1945</a:t>
            </a:r>
            <a:r>
              <a:rPr lang="ko-KR" altLang="en-US" sz="2000" dirty="0">
                <a:solidFill>
                  <a:srgbClr val="FF0000"/>
                </a:solidFill>
              </a:rPr>
              <a:t>년 </a:t>
            </a:r>
            <a:r>
              <a:rPr lang="en-US" altLang="ko-KR" sz="2000" dirty="0">
                <a:solidFill>
                  <a:srgbClr val="FF0000"/>
                </a:solidFill>
              </a:rPr>
              <a:t>8</a:t>
            </a:r>
            <a:r>
              <a:rPr lang="ko-KR" altLang="en-US" sz="2000" dirty="0">
                <a:solidFill>
                  <a:srgbClr val="FF0000"/>
                </a:solidFill>
              </a:rPr>
              <a:t>월 </a:t>
            </a:r>
            <a:r>
              <a:rPr lang="en-US" altLang="ko-KR" sz="2000" dirty="0">
                <a:solidFill>
                  <a:srgbClr val="FF0000"/>
                </a:solidFill>
              </a:rPr>
              <a:t>15</a:t>
            </a:r>
            <a:r>
              <a:rPr lang="ko-KR" altLang="en-US" sz="2000" dirty="0">
                <a:solidFill>
                  <a:srgbClr val="FF0000"/>
                </a:solidFill>
              </a:rPr>
              <a:t>일</a:t>
            </a:r>
          </a:p>
        </p:txBody>
      </p:sp>
    </p:spTree>
    <p:extLst>
      <p:ext uri="{BB962C8B-B14F-4D97-AF65-F5344CB8AC3E}">
        <p14:creationId xmlns:p14="http://schemas.microsoft.com/office/powerpoint/2010/main" val="119777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180512" y="173648"/>
            <a:ext cx="10841274" cy="5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ko-KR" altLang="en-US" sz="3600" kern="0" dirty="0">
                <a:latin typeface="+mj-ea"/>
                <a:ea typeface="+mj-ea"/>
              </a:rPr>
              <a:t/>
            </a:r>
            <a:br>
              <a:rPr lang="ko-KR" altLang="en-US" sz="3600" kern="0" dirty="0">
                <a:latin typeface="+mj-ea"/>
                <a:ea typeface="+mj-ea"/>
              </a:rPr>
            </a:br>
            <a:r>
              <a:rPr lang="ko-KR" altLang="en-US" sz="3600" kern="0" dirty="0">
                <a:latin typeface="+mj-ea"/>
                <a:ea typeface="+mj-ea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>발음</a:t>
            </a:r>
            <a:r>
              <a:rPr lang="ko-KR" altLang="en-US" sz="3600" kern="0" dirty="0">
                <a:latin typeface="+mj-ea"/>
                <a:ea typeface="+mj-ea"/>
              </a:rPr>
              <a:t> 공부하기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ㄱ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ㄷ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ㅂ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+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ㄱ →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[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ㄲ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]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/>
            </a:r>
            <a:br>
              <a:rPr lang="ko-KR" altLang="en-US" sz="3600" b="1" kern="0" dirty="0">
                <a:latin typeface="+mj-ea"/>
                <a:ea typeface="+mj-ea"/>
              </a:rPr>
            </a:br>
            <a:endParaRPr lang="ko-KR" altLang="en-US" sz="3600" kern="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BF3E9B-9046-4827-9104-D4D39CFB1AB9}"/>
              </a:ext>
            </a:extLst>
          </p:cNvPr>
          <p:cNvSpPr txBox="1"/>
          <p:nvPr/>
        </p:nvSpPr>
        <p:spPr>
          <a:xfrm>
            <a:off x="180512" y="1051257"/>
            <a:ext cx="11853645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축구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축꾸</a:t>
            </a:r>
            <a:r>
              <a:rPr lang="ko-KR" altLang="en-US" sz="3200" dirty="0"/>
              <a:t> </a:t>
            </a:r>
            <a:r>
              <a:rPr lang="en-US" altLang="ko-KR" sz="3200" dirty="0"/>
              <a:t>]      </a:t>
            </a:r>
            <a:r>
              <a:rPr lang="ko-KR" altLang="en-US" sz="3200" dirty="0"/>
              <a:t>  듣고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듣꼬</a:t>
            </a:r>
            <a:r>
              <a:rPr lang="ko-KR" altLang="en-US" sz="3200" dirty="0"/>
              <a:t> </a:t>
            </a:r>
            <a:r>
              <a:rPr lang="en-US" altLang="ko-KR" sz="3200" dirty="0"/>
              <a:t>]        </a:t>
            </a:r>
            <a:r>
              <a:rPr lang="ko-KR" altLang="en-US" sz="3200" dirty="0"/>
              <a:t>맵고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맵꼬</a:t>
            </a:r>
            <a:r>
              <a:rPr lang="ko-KR" altLang="en-US" sz="3200" dirty="0"/>
              <a:t> </a:t>
            </a:r>
            <a:r>
              <a:rPr lang="en-US" altLang="ko-KR" sz="3200" dirty="0"/>
              <a:t>]        </a:t>
            </a:r>
            <a:r>
              <a:rPr lang="ko-KR" altLang="en-US" sz="3200" dirty="0"/>
              <a:t>씻고</a:t>
            </a:r>
            <a:r>
              <a:rPr lang="en-US" altLang="ko-KR" sz="3200" dirty="0"/>
              <a:t> </a:t>
            </a:r>
            <a:r>
              <a:rPr lang="ko-KR" altLang="en-US" sz="3200" kern="0" dirty="0">
                <a:latin typeface="+mj-ea"/>
                <a:cs typeface="Arial" panose="020B0604020202020204" pitchFamily="34" charset="0"/>
              </a:rPr>
              <a:t>→ </a:t>
            </a:r>
            <a:r>
              <a:rPr lang="en-US" altLang="ko-KR" sz="3200" kern="0" dirty="0">
                <a:latin typeface="+mj-ea"/>
                <a:cs typeface="Arial" panose="020B0604020202020204" pitchFamily="34" charset="0"/>
              </a:rPr>
              <a:t>[</a:t>
            </a:r>
            <a:r>
              <a:rPr lang="ko-KR" altLang="en-US" sz="3200" kern="0" dirty="0" err="1">
                <a:latin typeface="+mj-ea"/>
                <a:cs typeface="Arial" panose="020B0604020202020204" pitchFamily="34" charset="0"/>
              </a:rPr>
              <a:t>씯꼬</a:t>
            </a:r>
            <a:r>
              <a:rPr lang="en-US" altLang="ko-KR" sz="3200" kern="0" dirty="0">
                <a:latin typeface="+mj-ea"/>
                <a:cs typeface="Arial" panose="020B0604020202020204" pitchFamily="34" charset="0"/>
              </a:rPr>
              <a:t>]</a:t>
            </a:r>
            <a:r>
              <a:rPr lang="en-US" altLang="ko-KR" sz="3200" dirty="0"/>
              <a:t>      </a:t>
            </a:r>
          </a:p>
          <a:p>
            <a:r>
              <a:rPr lang="en-US" altLang="ko-KR" sz="3200" dirty="0"/>
              <a:t>  </a:t>
            </a:r>
          </a:p>
          <a:p>
            <a:r>
              <a:rPr lang="ko-KR" altLang="en-US" sz="3200" dirty="0"/>
              <a:t>            </a:t>
            </a:r>
            <a:r>
              <a:rPr lang="en-US" altLang="ko-KR" sz="3200" dirty="0"/>
              <a:t>‘</a:t>
            </a:r>
            <a:r>
              <a:rPr lang="ko-KR" altLang="en-US" sz="3200" dirty="0"/>
              <a:t>ㄱ</a:t>
            </a:r>
            <a:r>
              <a:rPr lang="en-US" altLang="ko-KR" sz="3200" dirty="0"/>
              <a:t>’ </a:t>
            </a:r>
            <a:r>
              <a:rPr lang="ko-KR" altLang="en-US" sz="3200" dirty="0"/>
              <a:t>은 </a:t>
            </a:r>
            <a:r>
              <a:rPr lang="en-US" altLang="ko-KR" sz="3200" dirty="0"/>
              <a:t>‘</a:t>
            </a:r>
            <a:r>
              <a:rPr lang="ko-KR" altLang="en-US" sz="3200" dirty="0" err="1"/>
              <a:t>ㄱ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ㄷ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ㅂ</a:t>
            </a:r>
            <a:r>
              <a:rPr lang="en-US" altLang="ko-KR" sz="3200" dirty="0"/>
              <a:t>’ </a:t>
            </a:r>
            <a:r>
              <a:rPr lang="ko-KR" altLang="en-US" sz="3200" dirty="0"/>
              <a:t>뒤에서 </a:t>
            </a:r>
            <a:r>
              <a:rPr lang="en-US" altLang="ko-KR" sz="3200" dirty="0"/>
              <a:t>[</a:t>
            </a:r>
            <a:r>
              <a:rPr lang="ko-KR" altLang="en-US" sz="3200" dirty="0"/>
              <a:t>ㄲ</a:t>
            </a:r>
            <a:r>
              <a:rPr lang="en-US" altLang="ko-KR" sz="3200" dirty="0"/>
              <a:t>]</a:t>
            </a:r>
            <a:r>
              <a:rPr lang="ko-KR" altLang="en-US" sz="3200" dirty="0"/>
              <a:t>으로 발음된다</a:t>
            </a:r>
            <a:r>
              <a:rPr lang="en-US" altLang="ko-KR" sz="3200" dirty="0"/>
              <a:t>. </a:t>
            </a:r>
            <a:endParaRPr lang="en-US" altLang="ko-KR" sz="3200" dirty="0" smtClean="0"/>
          </a:p>
          <a:p>
            <a:endParaRPr lang="en-US" altLang="ko-KR" sz="1500" dirty="0"/>
          </a:p>
          <a:p>
            <a:pPr>
              <a:lnSpc>
                <a:spcPct val="200000"/>
              </a:lnSpc>
            </a:pPr>
            <a:r>
              <a:rPr lang="ko-KR" altLang="en-US" sz="3000" dirty="0"/>
              <a:t>밑줄 친 부분에 주의해서 다음 문장을 큰 소리로 </a:t>
            </a:r>
            <a:r>
              <a:rPr lang="ko-KR" altLang="en-US" sz="3000" dirty="0" smtClean="0"/>
              <a:t>읽어 봅시다</a:t>
            </a:r>
            <a:r>
              <a:rPr lang="en-US" altLang="ko-KR" sz="3000" dirty="0"/>
              <a:t>. </a:t>
            </a:r>
          </a:p>
          <a:p>
            <a:pPr marL="744538" indent="-514350">
              <a:lnSpc>
                <a:spcPct val="150000"/>
              </a:lnSpc>
              <a:buAutoNum type="arabicParenR"/>
            </a:pPr>
            <a:r>
              <a:rPr lang="ko-KR" altLang="en-US" sz="3000" dirty="0"/>
              <a:t>친구와 </a:t>
            </a:r>
            <a:r>
              <a:rPr lang="ko-KR" altLang="en-US" sz="3000" u="sng" dirty="0">
                <a:solidFill>
                  <a:srgbClr val="FF0000"/>
                </a:solidFill>
              </a:rPr>
              <a:t>축구를</a:t>
            </a:r>
            <a:r>
              <a:rPr lang="ko-KR" altLang="en-US" sz="3000" dirty="0"/>
              <a:t> 했어요</a:t>
            </a:r>
            <a:r>
              <a:rPr lang="en-US" altLang="ko-KR" sz="3000" dirty="0"/>
              <a:t>. </a:t>
            </a:r>
          </a:p>
          <a:p>
            <a:pPr marL="744538" indent="-514350">
              <a:lnSpc>
                <a:spcPct val="200000"/>
              </a:lnSpc>
              <a:buAutoNum type="arabicParenR"/>
            </a:pPr>
            <a:r>
              <a:rPr lang="ko-KR" altLang="en-US" sz="3000" dirty="0"/>
              <a:t>시장에서 </a:t>
            </a:r>
            <a:r>
              <a:rPr lang="ko-KR" altLang="en-US" sz="3000" u="sng" dirty="0">
                <a:solidFill>
                  <a:srgbClr val="FF0000"/>
                </a:solidFill>
              </a:rPr>
              <a:t>꽃과</a:t>
            </a:r>
            <a:r>
              <a:rPr lang="ko-KR" altLang="en-US" sz="3000" dirty="0"/>
              <a:t> 과일을 샀어요</a:t>
            </a:r>
            <a:r>
              <a:rPr lang="en-US" altLang="ko-KR" sz="3000" dirty="0"/>
              <a:t>. </a:t>
            </a:r>
          </a:p>
          <a:p>
            <a:pPr marL="744538" indent="-514350">
              <a:lnSpc>
                <a:spcPct val="200000"/>
              </a:lnSpc>
              <a:buAutoNum type="arabicParenR"/>
            </a:pPr>
            <a:r>
              <a:rPr lang="ko-KR" altLang="en-US" sz="3000" dirty="0"/>
              <a:t>손을 </a:t>
            </a:r>
            <a:r>
              <a:rPr lang="ko-KR" altLang="en-US" sz="3000" u="sng" dirty="0">
                <a:solidFill>
                  <a:srgbClr val="FF0000"/>
                </a:solidFill>
              </a:rPr>
              <a:t>씻고 </a:t>
            </a:r>
            <a:r>
              <a:rPr lang="ko-KR" altLang="en-US" sz="3000" dirty="0"/>
              <a:t>밥을 먹어요</a:t>
            </a:r>
            <a:r>
              <a:rPr lang="en-US" altLang="ko-KR" sz="3000" dirty="0"/>
              <a:t>. </a:t>
            </a:r>
          </a:p>
        </p:txBody>
      </p:sp>
      <p:sp>
        <p:nvSpPr>
          <p:cNvPr id="10" name="화살표: 오른쪽 9">
            <a:extLst>
              <a:ext uri="{FF2B5EF4-FFF2-40B4-BE49-F238E27FC236}">
                <a16:creationId xmlns:a16="http://schemas.microsoft.com/office/drawing/2014/main" xmlns="" id="{94BF05D0-4639-4253-81B0-8C3913542783}"/>
              </a:ext>
            </a:extLst>
          </p:cNvPr>
          <p:cNvSpPr/>
          <p:nvPr/>
        </p:nvSpPr>
        <p:spPr>
          <a:xfrm>
            <a:off x="312925" y="2027227"/>
            <a:ext cx="1080654" cy="58418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302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2216"/>
            <a:ext cx="10961914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740220"/>
            <a:ext cx="10515600" cy="5371427"/>
          </a:xfrm>
          <a:solidFill>
            <a:schemeClr val="lt1"/>
          </a:solidFill>
        </p:spPr>
        <p:txBody>
          <a:bodyPr>
            <a:noAutofit/>
          </a:bodyPr>
          <a:lstStyle/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000" dirty="0">
                <a:latin typeface="+mn-ea"/>
                <a:ea typeface="+mn-ea"/>
              </a:rPr>
              <a:t>재외동포를 위한 한국어 </a:t>
            </a:r>
            <a:r>
              <a:rPr lang="en-US" altLang="ko-KR" sz="2000" dirty="0">
                <a:latin typeface="+mn-ea"/>
                <a:ea typeface="+mn-ea"/>
              </a:rPr>
              <a:t>2-1 (</a:t>
            </a:r>
            <a:r>
              <a:rPr lang="ko-KR" altLang="en-US" sz="2000" dirty="0">
                <a:latin typeface="+mn-ea"/>
                <a:ea typeface="+mn-ea"/>
              </a:rPr>
              <a:t>영어권</a:t>
            </a:r>
            <a:r>
              <a:rPr lang="en-US" altLang="ko-KR" sz="2000" dirty="0">
                <a:latin typeface="+mn-ea"/>
                <a:ea typeface="+mn-ea"/>
              </a:rPr>
              <a:t>). </a:t>
            </a:r>
            <a:r>
              <a:rPr lang="ko-KR" altLang="en-US" sz="2000" dirty="0">
                <a:latin typeface="+mn-ea"/>
                <a:ea typeface="+mn-ea"/>
              </a:rPr>
              <a:t>교육부 국립국제교육원</a:t>
            </a:r>
            <a:endParaRPr lang="en-US" altLang="ko-KR" sz="2000" dirty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000" dirty="0">
                <a:latin typeface="+mn-ea"/>
                <a:ea typeface="+mn-ea"/>
              </a:rPr>
              <a:t>재외동포를 위한 한국어 </a:t>
            </a:r>
            <a:r>
              <a:rPr lang="en-US" altLang="ko-KR" sz="2000" dirty="0">
                <a:latin typeface="+mn-ea"/>
                <a:ea typeface="+mn-ea"/>
              </a:rPr>
              <a:t>2-1 (</a:t>
            </a:r>
            <a:r>
              <a:rPr lang="ko-KR" altLang="en-US" sz="2000" dirty="0">
                <a:latin typeface="+mn-ea"/>
                <a:ea typeface="+mn-ea"/>
              </a:rPr>
              <a:t>범용</a:t>
            </a:r>
            <a:r>
              <a:rPr lang="en-US" altLang="ko-KR" sz="2000" dirty="0">
                <a:latin typeface="+mn-ea"/>
                <a:ea typeface="+mn-ea"/>
              </a:rPr>
              <a:t>). </a:t>
            </a:r>
            <a:r>
              <a:rPr lang="ko-KR" altLang="en-US" sz="2000" dirty="0">
                <a:latin typeface="+mn-ea"/>
                <a:ea typeface="+mn-ea"/>
              </a:rPr>
              <a:t>교육부 국립국제교육원</a:t>
            </a:r>
            <a:endParaRPr lang="en-US" altLang="ko-KR" sz="2000" dirty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000" dirty="0">
                <a:latin typeface="+mn-ea"/>
                <a:ea typeface="+mn-ea"/>
              </a:rPr>
              <a:t>한글학교 </a:t>
            </a:r>
            <a:r>
              <a:rPr lang="ko-KR" altLang="en-US" sz="2000" dirty="0" err="1">
                <a:latin typeface="+mn-ea"/>
                <a:ea typeface="+mn-ea"/>
              </a:rPr>
              <a:t>학생용</a:t>
            </a:r>
            <a:r>
              <a:rPr lang="ko-KR" altLang="en-US" sz="2000" dirty="0">
                <a:latin typeface="+mn-ea"/>
                <a:ea typeface="+mn-ea"/>
              </a:rPr>
              <a:t> 동화로 배우는 한국어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  <a:r>
              <a:rPr lang="ko-KR" altLang="en-US" sz="2000" dirty="0">
                <a:latin typeface="+mn-ea"/>
                <a:ea typeface="+mn-ea"/>
              </a:rPr>
              <a:t>재외동포교육진흥재단</a:t>
            </a:r>
            <a:endParaRPr lang="en-US" altLang="ko-KR" sz="2000" dirty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000" dirty="0">
                <a:latin typeface="+mn-ea"/>
                <a:ea typeface="+mn-ea"/>
              </a:rPr>
              <a:t>한국어 </a:t>
            </a:r>
            <a:r>
              <a:rPr lang="en-US" altLang="ko-KR" sz="2000" dirty="0">
                <a:latin typeface="+mn-ea"/>
                <a:ea typeface="+mn-ea"/>
              </a:rPr>
              <a:t>3. </a:t>
            </a:r>
            <a:r>
              <a:rPr lang="ko-KR" altLang="en-US" sz="2000" dirty="0">
                <a:latin typeface="+mn-ea"/>
                <a:ea typeface="+mn-ea"/>
              </a:rPr>
              <a:t>한국교육과정 평가원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  <a:r>
              <a:rPr lang="ko-KR" altLang="en-US" sz="2000" dirty="0" smtClean="0">
                <a:latin typeface="+mn-ea"/>
                <a:ea typeface="+mn-ea"/>
              </a:rPr>
              <a:t>국제교육진흥원</a:t>
            </a:r>
            <a:endParaRPr lang="en-US" altLang="ko-KR" sz="2000" dirty="0" smtClean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000" dirty="0" err="1">
                <a:latin typeface="+mn-ea"/>
                <a:ea typeface="+mn-ea"/>
              </a:rPr>
              <a:t>깨비</a:t>
            </a:r>
            <a:r>
              <a:rPr lang="ko-KR" altLang="en-US" sz="2000" dirty="0">
                <a:latin typeface="+mn-ea"/>
                <a:ea typeface="+mn-ea"/>
              </a:rPr>
              <a:t> </a:t>
            </a:r>
            <a:r>
              <a:rPr lang="ko-KR" altLang="en-US" sz="2000" dirty="0" err="1">
                <a:latin typeface="+mn-ea"/>
                <a:ea typeface="+mn-ea"/>
              </a:rPr>
              <a:t>키즈</a:t>
            </a:r>
            <a:r>
              <a:rPr lang="ko-KR" altLang="en-US" sz="2000" dirty="0">
                <a:latin typeface="+mn-ea"/>
                <a:ea typeface="+mn-ea"/>
              </a:rPr>
              <a:t> 속담 </a:t>
            </a:r>
            <a:r>
              <a:rPr lang="en-US" altLang="ko-KR" sz="2000" dirty="0">
                <a:latin typeface="+mn-ea"/>
                <a:ea typeface="+mn-ea"/>
                <a:hlinkClick r:id="rId3"/>
              </a:rPr>
              <a:t>https://youtu.be/rnCr2pENQDI</a:t>
            </a: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r>
              <a:rPr lang="en-US" altLang="ko-KR" sz="2000" dirty="0" smtClean="0">
                <a:latin typeface="+mn-ea"/>
                <a:ea typeface="+mn-ea"/>
              </a:rPr>
              <a:t>Quizlet    </a:t>
            </a:r>
            <a:r>
              <a:rPr lang="en-US" altLang="ko-KR" sz="2000" kern="1200" dirty="0">
                <a:solidFill>
                  <a:schemeClr val="tx1"/>
                </a:solidFill>
                <a:latin typeface="+mn-ea"/>
                <a:ea typeface="+mn-ea"/>
                <a:hlinkClick r:id="rId4"/>
              </a:rPr>
              <a:t>https://quizlet.com/_8c4p6t?x=1jqt&amp;i=2tig8t</a:t>
            </a: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r>
              <a:rPr lang="ko-KR" altLang="en-US" sz="2000" dirty="0" smtClean="0">
                <a:latin typeface="+mn-ea"/>
                <a:ea typeface="+mn-ea"/>
              </a:rPr>
              <a:t>수학이 </a:t>
            </a:r>
            <a:r>
              <a:rPr lang="ko-KR" altLang="en-US" sz="2000" dirty="0">
                <a:latin typeface="+mn-ea"/>
                <a:ea typeface="+mn-ea"/>
              </a:rPr>
              <a:t>야호 </a:t>
            </a:r>
            <a:r>
              <a:rPr lang="en-US" altLang="ko-KR" sz="2000" dirty="0">
                <a:latin typeface="+mn-ea"/>
                <a:ea typeface="+mn-ea"/>
              </a:rPr>
              <a:t>–</a:t>
            </a:r>
            <a:r>
              <a:rPr lang="ko-KR" altLang="en-US" sz="2000" dirty="0">
                <a:latin typeface="+mn-ea"/>
                <a:ea typeface="+mn-ea"/>
              </a:rPr>
              <a:t>윷놀이   </a:t>
            </a:r>
            <a:r>
              <a:rPr lang="en-US" altLang="ko-KR" sz="2000" dirty="0">
                <a:latin typeface="+mn-ea"/>
                <a:ea typeface="+mn-ea"/>
                <a:hlinkClick r:id="rId5"/>
              </a:rPr>
              <a:t>https://youtu.be/0dAtmRji9vo </a:t>
            </a: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r>
              <a:rPr lang="ko-KR" altLang="en-US" sz="2000" dirty="0"/>
              <a:t>역사가 술술 </a:t>
            </a:r>
            <a:r>
              <a:rPr lang="en-US" altLang="ko-KR" sz="2000" dirty="0"/>
              <a:t>- </a:t>
            </a:r>
            <a:r>
              <a:rPr lang="ko-KR" altLang="en-US" sz="2000" dirty="0"/>
              <a:t>대한 독립을 위하여</a:t>
            </a:r>
            <a:r>
              <a:rPr lang="en-US" altLang="ko-KR" sz="2000" dirty="0"/>
              <a:t>! </a:t>
            </a:r>
            <a:r>
              <a:rPr lang="ko-KR" altLang="en-US" sz="2000" dirty="0" smtClean="0"/>
              <a:t>김구   </a:t>
            </a:r>
            <a:r>
              <a:rPr lang="en-US" altLang="ko-KR" sz="2000" dirty="0" smtClean="0">
                <a:latin typeface="+mn-ea"/>
                <a:ea typeface="+mn-ea"/>
                <a:hlinkClick r:id="rId6"/>
              </a:rPr>
              <a:t>https://youtu.be/mLbJJHt1wJU</a:t>
            </a:r>
            <a:endParaRPr lang="en-US" altLang="ko-KR" sz="2000" dirty="0" smtClean="0">
              <a:latin typeface="+mn-ea"/>
              <a:ea typeface="+mn-ea"/>
            </a:endParaRPr>
          </a:p>
          <a:p>
            <a:pPr marL="114300" indent="0">
              <a:lnSpc>
                <a:spcPct val="17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endParaRPr lang="ko-KR" altLang="en-US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kern="12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>
              <a:lnSpc>
                <a:spcPct val="17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ﾆﾍ￫ﾋﾴ￪ﾳﾼ￪ﾲﾩ￬ﾖﾸ - ￬ﾂﾬ￪ﾳﾵ￬ﾝﾴ ￫ﾧﾎ￬ﾜﾼ￫ﾩﾴ ￫ﾰﾰ￪ﾰﾀ ￬ﾂﾰ￬ﾜﾼ￫ﾡﾜ ￪ﾰﾄ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:a16="http://schemas.microsoft.com/office/drawing/2014/main" xmlns="" id="{D5DF5F8A-748C-4F27-A616-D2A22B433A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73773" y="996043"/>
            <a:ext cx="9444453" cy="5186900"/>
          </a:xfrm>
          <a:prstGeom prst="rect">
            <a:avLst/>
          </a:prstGeom>
        </p:spPr>
      </p:pic>
      <p:sp>
        <p:nvSpPr>
          <p:cNvPr id="6" name="제목 1">
            <a:extLst>
              <a:ext uri="{FF2B5EF4-FFF2-40B4-BE49-F238E27FC236}">
                <a16:creationId xmlns:a16="http://schemas.microsoft.com/office/drawing/2014/main" xmlns="" id="{6E535155-2EF7-412D-B5A7-8C9627CE12ED}"/>
              </a:ext>
            </a:extLst>
          </p:cNvPr>
          <p:cNvSpPr txBox="1">
            <a:spLocks/>
          </p:cNvSpPr>
          <p:nvPr/>
        </p:nvSpPr>
        <p:spPr>
          <a:xfrm>
            <a:off x="506437" y="86532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사공이 많으면 배가 산으로 간다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D27AE85-6EB0-4752-A251-3165078EE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343" y="3680"/>
            <a:ext cx="9209314" cy="61792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A2394C2-6FA5-4313-B63A-8E5B13B20425}"/>
              </a:ext>
            </a:extLst>
          </p:cNvPr>
          <p:cNvSpPr txBox="1"/>
          <p:nvPr/>
        </p:nvSpPr>
        <p:spPr>
          <a:xfrm>
            <a:off x="261257" y="5698671"/>
            <a:ext cx="96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P. 76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0667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CA1FAB94-323A-4512-A109-104EB942A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30" y="195943"/>
            <a:ext cx="12192000" cy="5747657"/>
          </a:xfrm>
          <a:prstGeom prst="rect">
            <a:avLst/>
          </a:prstGeom>
        </p:spPr>
      </p:pic>
      <p:pic>
        <p:nvPicPr>
          <p:cNvPr id="3" name="Track 023">
            <a:hlinkClick r:id="" action="ppaction://media"/>
            <a:extLst>
              <a:ext uri="{FF2B5EF4-FFF2-40B4-BE49-F238E27FC236}">
                <a16:creationId xmlns:a16="http://schemas.microsoft.com/office/drawing/2014/main" xmlns="" id="{4C93784C-AFDC-4416-9A6A-9F41FB187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4213" y="310243"/>
            <a:ext cx="908957" cy="908957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77015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AFCEA3F-E438-4A85-8811-E6895AF50E8E}"/>
              </a:ext>
            </a:extLst>
          </p:cNvPr>
          <p:cNvSpPr txBox="1"/>
          <p:nvPr/>
        </p:nvSpPr>
        <p:spPr>
          <a:xfrm>
            <a:off x="818151" y="45258"/>
            <a:ext cx="10137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3600" dirty="0"/>
              <a:t>지금까지 배웠던 문법 표현들을 복습해 봅시다</a:t>
            </a:r>
            <a:r>
              <a:rPr lang="en-US" altLang="ko-KR" sz="3600" dirty="0"/>
              <a:t>!</a:t>
            </a:r>
            <a:endParaRPr lang="ko-KR" alt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52C306-A20D-4767-95E3-C9534710EF50}"/>
              </a:ext>
            </a:extLst>
          </p:cNvPr>
          <p:cNvSpPr txBox="1"/>
          <p:nvPr/>
        </p:nvSpPr>
        <p:spPr>
          <a:xfrm>
            <a:off x="-16042" y="799428"/>
            <a:ext cx="12192000" cy="60016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32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3200" dirty="0"/>
              <a:t> </a:t>
            </a:r>
            <a:r>
              <a:rPr lang="en-US" altLang="ko-KR" sz="3200" dirty="0" smtClean="0"/>
              <a:t>V/A-</a:t>
            </a:r>
            <a:r>
              <a:rPr lang="ko-KR" altLang="en-US" sz="3200" dirty="0" smtClean="0"/>
              <a:t>지요</a:t>
            </a:r>
            <a:r>
              <a:rPr lang="en-US" altLang="ko-KR" sz="3200" dirty="0"/>
              <a:t>?</a:t>
            </a:r>
            <a:r>
              <a:rPr lang="ko-KR" altLang="en-US" sz="3200" dirty="0"/>
              <a:t>           </a:t>
            </a:r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en-US" altLang="ko-KR" sz="3200" dirty="0"/>
              <a:t>                  </a:t>
            </a:r>
          </a:p>
          <a:p>
            <a:pPr>
              <a:lnSpc>
                <a:spcPct val="250000"/>
              </a:lnSpc>
            </a:pPr>
            <a:endParaRPr lang="en-US" altLang="ko-KR" sz="3200" dirty="0"/>
          </a:p>
          <a:p>
            <a:pPr>
              <a:lnSpc>
                <a:spcPct val="250000"/>
              </a:lnSpc>
            </a:pPr>
            <a:r>
              <a:rPr lang="en-US" altLang="ko-KR" sz="3200" dirty="0" smtClean="0"/>
              <a:t>2. V-(</a:t>
            </a:r>
            <a:r>
              <a:rPr lang="ko-KR" altLang="en-US" sz="3200" dirty="0"/>
              <a:t>으</a:t>
            </a:r>
            <a:r>
              <a:rPr lang="en-US" altLang="ko-KR" sz="3200" dirty="0"/>
              <a:t>)</a:t>
            </a:r>
            <a:r>
              <a:rPr lang="ko-KR" altLang="en-US" sz="3200" dirty="0"/>
              <a:t>ㄹ 수 있다</a:t>
            </a:r>
            <a:r>
              <a:rPr lang="en-US" altLang="ko-KR" sz="3200" dirty="0"/>
              <a:t>/</a:t>
            </a:r>
            <a:r>
              <a:rPr lang="ko-KR" altLang="en-US" sz="3200" dirty="0"/>
              <a:t>없다</a:t>
            </a:r>
            <a:endParaRPr lang="en-US" altLang="ko-KR" sz="3200" dirty="0"/>
          </a:p>
          <a:p>
            <a:pPr>
              <a:lnSpc>
                <a:spcPct val="250000"/>
              </a:lnSpc>
            </a:pPr>
            <a:endParaRPr lang="en-US" altLang="ko-KR" sz="3200" dirty="0"/>
          </a:p>
        </p:txBody>
      </p:sp>
      <p:sp>
        <p:nvSpPr>
          <p:cNvPr id="4" name="화살표: 오른쪽 3">
            <a:extLst>
              <a:ext uri="{FF2B5EF4-FFF2-40B4-BE49-F238E27FC236}">
                <a16:creationId xmlns:a16="http://schemas.microsoft.com/office/drawing/2014/main" xmlns="" id="{546D85A8-A6C3-4A0E-9666-306531FB426E}"/>
              </a:ext>
            </a:extLst>
          </p:cNvPr>
          <p:cNvSpPr/>
          <p:nvPr/>
        </p:nvSpPr>
        <p:spPr>
          <a:xfrm>
            <a:off x="3007753" y="1741082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xmlns="" id="{11C85CD8-05B5-4FE8-B427-ECB3EA32FEB0}"/>
              </a:ext>
            </a:extLst>
          </p:cNvPr>
          <p:cNvSpPr/>
          <p:nvPr/>
        </p:nvSpPr>
        <p:spPr>
          <a:xfrm>
            <a:off x="4388267" y="4805045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A3FB6DF-966B-41FA-917E-E91F61166544}"/>
              </a:ext>
            </a:extLst>
          </p:cNvPr>
          <p:cNvSpPr txBox="1"/>
          <p:nvPr/>
        </p:nvSpPr>
        <p:spPr>
          <a:xfrm>
            <a:off x="3853544" y="705047"/>
            <a:ext cx="8209218" cy="24006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동사</a:t>
            </a:r>
            <a:r>
              <a:rPr lang="en-US" altLang="ko-KR" sz="2000" dirty="0"/>
              <a:t>, </a:t>
            </a:r>
            <a:r>
              <a:rPr lang="ko-KR" altLang="en-US" sz="2000" dirty="0"/>
              <a:t>형용사 어간에 붙어 말하는 사람이 어떤 사실에 대해 듣는 사람도 알고 있다고 </a:t>
            </a:r>
            <a:r>
              <a:rPr lang="ko-KR" altLang="en-US" sz="2000" dirty="0" smtClean="0"/>
              <a:t>전제하에 </a:t>
            </a:r>
            <a:r>
              <a:rPr lang="ko-KR" altLang="en-US" sz="2000" dirty="0"/>
              <a:t>말함을 나타낸다</a:t>
            </a:r>
            <a:r>
              <a:rPr lang="en-US" altLang="ko-KR" sz="2000" dirty="0"/>
              <a:t>. </a:t>
            </a:r>
            <a:r>
              <a:rPr lang="ko-KR" altLang="en-US" sz="2000" dirty="0"/>
              <a:t>상대방의 의견에 동의하거나 사실을 재확인시킬 때 사용하고 받침 유무에 상관없이 </a:t>
            </a:r>
            <a:r>
              <a:rPr lang="en-US" altLang="ko-KR" sz="2000" dirty="0"/>
              <a:t>‘-</a:t>
            </a:r>
            <a:r>
              <a:rPr lang="ko-KR" altLang="en-US" sz="2000" dirty="0"/>
              <a:t>지요</a:t>
            </a:r>
            <a:r>
              <a:rPr lang="en-US" altLang="ko-KR" sz="2000" dirty="0"/>
              <a:t>’</a:t>
            </a:r>
            <a:r>
              <a:rPr lang="ko-KR" altLang="en-US" sz="2000" dirty="0"/>
              <a:t>를 붙인다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  예</a:t>
            </a:r>
            <a:r>
              <a:rPr lang="en-US" altLang="ko-KR" sz="2000" dirty="0"/>
              <a:t>) </a:t>
            </a:r>
            <a:r>
              <a:rPr lang="ko-KR" altLang="en-US" sz="2000" dirty="0"/>
              <a:t>어렵지요</a:t>
            </a:r>
            <a:r>
              <a:rPr lang="en-US" altLang="ko-KR" sz="2000" dirty="0"/>
              <a:t>, </a:t>
            </a:r>
            <a:r>
              <a:rPr lang="ko-KR" altLang="en-US" sz="2000" dirty="0"/>
              <a:t>재미있지</a:t>
            </a:r>
            <a:r>
              <a:rPr lang="en-US" altLang="ko-KR" sz="2000" dirty="0"/>
              <a:t>, </a:t>
            </a:r>
            <a:r>
              <a:rPr lang="ko-KR" altLang="en-US" sz="2000" dirty="0"/>
              <a:t>즐겁지요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        </a:t>
            </a:r>
            <a:r>
              <a:rPr lang="ko-KR" altLang="en-US" sz="2000" dirty="0"/>
              <a:t>하지요</a:t>
            </a:r>
            <a:r>
              <a:rPr lang="en-US" altLang="ko-KR" sz="2000" dirty="0"/>
              <a:t>, </a:t>
            </a:r>
            <a:r>
              <a:rPr lang="ko-KR" altLang="en-US" sz="2000" dirty="0"/>
              <a:t>가지요</a:t>
            </a:r>
            <a:r>
              <a:rPr lang="en-US" altLang="ko-KR" sz="2000" dirty="0"/>
              <a:t>, </a:t>
            </a:r>
            <a:r>
              <a:rPr lang="ko-KR" altLang="en-US" sz="2000" dirty="0"/>
              <a:t>크지요</a:t>
            </a:r>
            <a:endParaRPr lang="en-US" altLang="ko-KR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9F621D3-D5D7-48C2-8B92-5006D1CCF635}"/>
              </a:ext>
            </a:extLst>
          </p:cNvPr>
          <p:cNvSpPr txBox="1"/>
          <p:nvPr/>
        </p:nvSpPr>
        <p:spPr>
          <a:xfrm>
            <a:off x="5372100" y="3686799"/>
            <a:ext cx="6690661" cy="24359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ko-KR" altLang="en-US" sz="2000" dirty="0">
                <a:latin typeface="+mj-ea"/>
              </a:rPr>
              <a:t>동사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어간에 붙어서 어떤 일을 할 수 있는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없는 능력이나 가능성을 표현할 때 사용한다</a:t>
            </a:r>
            <a:r>
              <a:rPr lang="en-US" altLang="ko-KR" sz="2000" dirty="0">
                <a:latin typeface="+mj-ea"/>
              </a:rPr>
              <a:t>. </a:t>
            </a:r>
          </a:p>
          <a:p>
            <a:pPr>
              <a:lnSpc>
                <a:spcPct val="160000"/>
              </a:lnSpc>
            </a:pPr>
            <a:endParaRPr lang="en-US" altLang="ko-KR" sz="20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graphicFrame>
        <p:nvGraphicFramePr>
          <p:cNvPr id="7" name="표 9">
            <a:extLst>
              <a:ext uri="{FF2B5EF4-FFF2-40B4-BE49-F238E27FC236}">
                <a16:creationId xmlns:a16="http://schemas.microsoft.com/office/drawing/2014/main" xmlns="" id="{F3B2D1B1-0372-4DB9-80E9-C4B30972A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731699"/>
              </p:ext>
            </p:extLst>
          </p:nvPr>
        </p:nvGraphicFramePr>
        <p:xfrm>
          <a:off x="5380122" y="4854032"/>
          <a:ext cx="6690660" cy="1269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5992">
                  <a:extLst>
                    <a:ext uri="{9D8B030D-6E8A-4147-A177-3AD203B41FA5}">
                      <a16:colId xmlns:a16="http://schemas.microsoft.com/office/drawing/2014/main" xmlns="" val="3507269623"/>
                    </a:ext>
                  </a:extLst>
                </a:gridCol>
                <a:gridCol w="2253343">
                  <a:extLst>
                    <a:ext uri="{9D8B030D-6E8A-4147-A177-3AD203B41FA5}">
                      <a16:colId xmlns:a16="http://schemas.microsoft.com/office/drawing/2014/main" xmlns="" val="1351089936"/>
                    </a:ext>
                  </a:extLst>
                </a:gridCol>
                <a:gridCol w="3351325">
                  <a:extLst>
                    <a:ext uri="{9D8B030D-6E8A-4147-A177-3AD203B41FA5}">
                      <a16:colId xmlns:a16="http://schemas.microsoft.com/office/drawing/2014/main" xmlns="" val="2673647868"/>
                    </a:ext>
                  </a:extLst>
                </a:gridCol>
              </a:tblGrid>
              <a:tr h="4232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 </a:t>
                      </a:r>
                      <a:r>
                        <a:rPr lang="ko-KR" altLang="en-US" sz="1800" dirty="0"/>
                        <a:t>받침  </a:t>
                      </a:r>
                      <a:r>
                        <a:rPr lang="en-US" altLang="ko-KR" sz="1800" dirty="0"/>
                        <a:t>O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 + </a:t>
                      </a:r>
                      <a:r>
                        <a:rPr lang="en-US" altLang="ko-KR" sz="1800" dirty="0" smtClean="0"/>
                        <a:t>-</a:t>
                      </a:r>
                      <a:r>
                        <a:rPr lang="ko-KR" altLang="en-US" sz="1800" dirty="0" smtClean="0"/>
                        <a:t>을 </a:t>
                      </a:r>
                      <a:r>
                        <a:rPr lang="ko-KR" altLang="en-US" sz="1800" dirty="0"/>
                        <a:t>수 있다</a:t>
                      </a:r>
                      <a:r>
                        <a:rPr lang="en-US" altLang="ko-KR" sz="1800" dirty="0"/>
                        <a:t>/</a:t>
                      </a:r>
                      <a:r>
                        <a:rPr lang="ko-KR" altLang="en-US" sz="1800" dirty="0"/>
                        <a:t>없다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/>
                        <a:t>읽을 수 있다</a:t>
                      </a:r>
                      <a:r>
                        <a:rPr lang="en-US" altLang="ko-KR" sz="1800" dirty="0"/>
                        <a:t>, </a:t>
                      </a:r>
                      <a:r>
                        <a:rPr lang="ko-KR" altLang="en-US" sz="1800" dirty="0"/>
                        <a:t>찾을 수 있다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39280058"/>
                  </a:ext>
                </a:extLst>
              </a:tr>
              <a:tr h="4232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 </a:t>
                      </a:r>
                      <a:r>
                        <a:rPr lang="ko-KR" altLang="en-US" sz="1800" dirty="0"/>
                        <a:t>받침  </a:t>
                      </a:r>
                      <a:r>
                        <a:rPr lang="en-US" altLang="ko-KR" sz="1800" dirty="0"/>
                        <a:t>X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 + -</a:t>
                      </a:r>
                      <a:r>
                        <a:rPr lang="ko-KR" altLang="en-US" sz="1800" dirty="0"/>
                        <a:t>ㄹ 수 있다</a:t>
                      </a:r>
                      <a:r>
                        <a:rPr lang="en-US" altLang="ko-KR" sz="1800" dirty="0"/>
                        <a:t>/</a:t>
                      </a:r>
                      <a:r>
                        <a:rPr lang="ko-KR" altLang="en-US" sz="1800" dirty="0"/>
                        <a:t>없다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/>
                        <a:t>그릴 수 있다</a:t>
                      </a:r>
                      <a:r>
                        <a:rPr lang="en-US" altLang="ko-KR" sz="1800" dirty="0"/>
                        <a:t>, </a:t>
                      </a:r>
                      <a:r>
                        <a:rPr lang="ko-KR" altLang="en-US" sz="1800" dirty="0"/>
                        <a:t>갈 수 있다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757203"/>
                  </a:ext>
                </a:extLst>
              </a:tr>
              <a:tr h="4232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 </a:t>
                      </a:r>
                      <a:r>
                        <a:rPr lang="ko-KR" altLang="en-US" sz="1800" dirty="0"/>
                        <a:t>받침  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 + -</a:t>
                      </a:r>
                      <a:r>
                        <a:rPr lang="ko-KR" altLang="en-US" sz="1800" dirty="0"/>
                        <a:t>ㄹ 수 있다</a:t>
                      </a:r>
                      <a:r>
                        <a:rPr lang="en-US" altLang="ko-KR" sz="1800" dirty="0"/>
                        <a:t>/</a:t>
                      </a:r>
                      <a:r>
                        <a:rPr lang="ko-KR" altLang="en-US" sz="1800" dirty="0"/>
                        <a:t>없다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/>
                        <a:t>만들 수 있다</a:t>
                      </a:r>
                      <a:r>
                        <a:rPr lang="en-US" altLang="ko-KR" sz="1800" dirty="0"/>
                        <a:t>, </a:t>
                      </a:r>
                      <a:r>
                        <a:rPr lang="ko-KR" altLang="en-US" sz="1800" dirty="0"/>
                        <a:t>흔들 수 있다</a:t>
                      </a:r>
                      <a:r>
                        <a:rPr lang="en-US" altLang="ko-KR" sz="1800" dirty="0"/>
                        <a:t> </a:t>
                      </a:r>
                      <a:endParaRPr lang="ko-KR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9853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9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3D53017-B7D7-46CC-9D71-090C9AE423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00040CB2-02CC-498A-8189-F5E222B87B97}"/>
              </a:ext>
            </a:extLst>
          </p:cNvPr>
          <p:cNvSpPr/>
          <p:nvPr/>
        </p:nvSpPr>
        <p:spPr>
          <a:xfrm>
            <a:off x="0" y="511009"/>
            <a:ext cx="12192000" cy="5251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ko-KR" sz="3600" dirty="0"/>
              <a:t>3. A-(</a:t>
            </a:r>
            <a:r>
              <a:rPr lang="ko-KR" altLang="en-US" sz="3600" dirty="0"/>
              <a:t>으</a:t>
            </a:r>
            <a:r>
              <a:rPr lang="en-US" altLang="ko-KR" sz="3600" dirty="0"/>
              <a:t>)</a:t>
            </a:r>
            <a:r>
              <a:rPr lang="ko-KR" altLang="en-US" sz="3600" dirty="0"/>
              <a:t>ㄴ</a:t>
            </a:r>
            <a:endParaRPr lang="en-US" altLang="ko-KR" sz="3600" dirty="0"/>
          </a:p>
          <a:p>
            <a:pPr>
              <a:lnSpc>
                <a:spcPct val="2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r>
              <a:rPr lang="en-US" altLang="ko-KR" sz="3600" dirty="0"/>
              <a:t>4. N</a:t>
            </a:r>
            <a:r>
              <a:rPr lang="ko-KR" altLang="en-US" sz="3600" dirty="0"/>
              <a:t>마다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4EDC306-C88D-4D2B-A6BD-05E4263FD3C8}"/>
              </a:ext>
            </a:extLst>
          </p:cNvPr>
          <p:cNvSpPr txBox="1"/>
          <p:nvPr/>
        </p:nvSpPr>
        <p:spPr>
          <a:xfrm>
            <a:off x="3369374" y="4012276"/>
            <a:ext cx="8724653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ko-KR" altLang="en-US" sz="2000" dirty="0">
                <a:latin typeface="+mn-ea"/>
              </a:rPr>
              <a:t>명사에 붙어서 모두 비슷한 상황에 있거나 각 상황이 되풀이됨을 나타낸다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특히 시간 어휘와 함께 사용해서 </a:t>
            </a:r>
            <a:r>
              <a:rPr lang="en-US" altLang="ko-KR" sz="2000" dirty="0">
                <a:latin typeface="+mn-ea"/>
              </a:rPr>
              <a:t>‘</a:t>
            </a:r>
            <a:r>
              <a:rPr lang="ko-KR" altLang="en-US" sz="2000" dirty="0">
                <a:latin typeface="+mn-ea"/>
              </a:rPr>
              <a:t>그 시간에는 꼭 빠지지 않고</a:t>
            </a:r>
            <a:r>
              <a:rPr lang="en-US" altLang="ko-KR" sz="2000" dirty="0">
                <a:latin typeface="+mn-ea"/>
              </a:rPr>
              <a:t>’</a:t>
            </a:r>
            <a:r>
              <a:rPr lang="ko-KR" altLang="en-US" sz="2000" dirty="0">
                <a:latin typeface="+mn-ea"/>
              </a:rPr>
              <a:t>라는 의미를 표현한다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영어에서 </a:t>
            </a:r>
            <a:r>
              <a:rPr lang="en-US" altLang="ko-KR" sz="2000" dirty="0" smtClean="0">
                <a:latin typeface="+mn-ea"/>
              </a:rPr>
              <a:t>every</a:t>
            </a:r>
            <a:r>
              <a:rPr lang="ko-KR" altLang="en-US" sz="2000" dirty="0" smtClean="0">
                <a:latin typeface="+mn-ea"/>
              </a:rPr>
              <a:t>와 </a:t>
            </a:r>
            <a:r>
              <a:rPr lang="ko-KR" altLang="en-US" sz="2000" dirty="0">
                <a:latin typeface="+mn-ea"/>
              </a:rPr>
              <a:t>비슷한 의미를 가진다</a:t>
            </a:r>
            <a:r>
              <a:rPr lang="en-US" altLang="ko-KR" sz="2000" dirty="0">
                <a:latin typeface="+mn-ea"/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 smtClean="0">
                <a:latin typeface="+mn-ea"/>
              </a:rPr>
              <a:t>토요일마다 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en-US" altLang="ko-KR" sz="2000" dirty="0">
                <a:latin typeface="+mn-ea"/>
              </a:rPr>
              <a:t>every Saturday)       </a:t>
            </a:r>
            <a:r>
              <a:rPr lang="ko-KR" altLang="en-US" sz="2000" dirty="0">
                <a:latin typeface="+mn-ea"/>
              </a:rPr>
              <a:t>한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smtClean="0">
                <a:latin typeface="+mn-ea"/>
              </a:rPr>
              <a:t>시간마다 </a:t>
            </a:r>
            <a:r>
              <a:rPr lang="en-US" altLang="ko-KR" sz="2000" smtClean="0">
                <a:latin typeface="+mn-ea"/>
              </a:rPr>
              <a:t>(</a:t>
            </a:r>
            <a:r>
              <a:rPr lang="en-US" altLang="ko-KR" sz="2000" dirty="0">
                <a:latin typeface="+mn-ea"/>
              </a:rPr>
              <a:t>every</a:t>
            </a:r>
            <a:r>
              <a:rPr lang="ko-KR" altLang="en-US" sz="2000" dirty="0">
                <a:latin typeface="+mn-ea"/>
              </a:rPr>
              <a:t> </a:t>
            </a:r>
            <a:r>
              <a:rPr lang="en-US" altLang="ko-KR" sz="2000" dirty="0">
                <a:latin typeface="+mn-ea"/>
              </a:rPr>
              <a:t>one hour)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5CEAEF-1BFC-4AE4-914A-D73BEDA30BA0}"/>
              </a:ext>
            </a:extLst>
          </p:cNvPr>
          <p:cNvSpPr txBox="1"/>
          <p:nvPr/>
        </p:nvSpPr>
        <p:spPr>
          <a:xfrm>
            <a:off x="3369374" y="2427"/>
            <a:ext cx="8724653" cy="37261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</a:rPr>
              <a:t>형용사 어간에 붙어서 뒤에 오는 명사를 꾸며주고 구체적인 특징이나 상태를 나타낸다</a:t>
            </a:r>
            <a:r>
              <a:rPr lang="en-US" altLang="ko-KR" sz="2000" dirty="0">
                <a:latin typeface="+mj-ea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ea"/>
            </a:endParaRPr>
          </a:p>
        </p:txBody>
      </p:sp>
      <p:sp>
        <p:nvSpPr>
          <p:cNvPr id="6" name="화살표: 오른쪽 5">
            <a:extLst>
              <a:ext uri="{FF2B5EF4-FFF2-40B4-BE49-F238E27FC236}">
                <a16:creationId xmlns:a16="http://schemas.microsoft.com/office/drawing/2014/main" xmlns="" id="{E994E263-3041-44E2-8EC1-53CC7B6700B9}"/>
              </a:ext>
            </a:extLst>
          </p:cNvPr>
          <p:cNvSpPr/>
          <p:nvPr/>
        </p:nvSpPr>
        <p:spPr>
          <a:xfrm>
            <a:off x="2454976" y="1250112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오른쪽 6">
            <a:extLst>
              <a:ext uri="{FF2B5EF4-FFF2-40B4-BE49-F238E27FC236}">
                <a16:creationId xmlns:a16="http://schemas.microsoft.com/office/drawing/2014/main" xmlns="" id="{D4B89A90-2CB1-48A3-BD43-ECE011EA3C72}"/>
              </a:ext>
            </a:extLst>
          </p:cNvPr>
          <p:cNvSpPr/>
          <p:nvPr/>
        </p:nvSpPr>
        <p:spPr>
          <a:xfrm>
            <a:off x="2454976" y="5096811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xmlns="" id="{755603BB-8913-46DB-B70E-D6DEF88D3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031743"/>
              </p:ext>
            </p:extLst>
          </p:nvPr>
        </p:nvGraphicFramePr>
        <p:xfrm>
          <a:off x="3369374" y="914392"/>
          <a:ext cx="8724654" cy="22034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4202">
                  <a:extLst>
                    <a:ext uri="{9D8B030D-6E8A-4147-A177-3AD203B41FA5}">
                      <a16:colId xmlns:a16="http://schemas.microsoft.com/office/drawing/2014/main" xmlns="" val="1833713880"/>
                    </a:ext>
                  </a:extLst>
                </a:gridCol>
                <a:gridCol w="2528724">
                  <a:extLst>
                    <a:ext uri="{9D8B030D-6E8A-4147-A177-3AD203B41FA5}">
                      <a16:colId xmlns:a16="http://schemas.microsoft.com/office/drawing/2014/main" xmlns="" val="2168319136"/>
                    </a:ext>
                  </a:extLst>
                </a:gridCol>
                <a:gridCol w="5121728">
                  <a:extLst>
                    <a:ext uri="{9D8B030D-6E8A-4147-A177-3AD203B41FA5}">
                      <a16:colId xmlns:a16="http://schemas.microsoft.com/office/drawing/2014/main" xmlns="" val="3086529176"/>
                    </a:ext>
                  </a:extLst>
                </a:gridCol>
              </a:tblGrid>
              <a:tr h="541404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받침 </a:t>
                      </a:r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O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       + -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작다→작은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많다→많은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짧다→짧은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99444850"/>
                  </a:ext>
                </a:extLst>
              </a:tr>
              <a:tr h="541404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받침 </a:t>
                      </a:r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X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       + -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크다→큰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싸다→싼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예쁘다→예쁜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0556554"/>
                  </a:ext>
                </a:extLst>
              </a:tr>
              <a:tr h="541404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받침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ㄹ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어간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ㄹ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탈락 후</a:t>
                      </a:r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+ 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길다→긴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멀다→먼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달다→단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83862751"/>
                  </a:ext>
                </a:extLst>
              </a:tr>
              <a:tr h="57926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받침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ㅂ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/>
                        <a:t>(</a:t>
                      </a:r>
                      <a:r>
                        <a:rPr lang="ko-KR" altLang="en-US" sz="2000" dirty="0" err="1"/>
                        <a:t>ㅂ</a:t>
                      </a:r>
                      <a:r>
                        <a:rPr lang="ko-KR" altLang="en-US" sz="2000" dirty="0"/>
                        <a:t> → 우</a:t>
                      </a:r>
                      <a:r>
                        <a:rPr lang="en-US" altLang="ko-KR" sz="2000" dirty="0"/>
                        <a:t>) + </a:t>
                      </a:r>
                      <a:r>
                        <a:rPr lang="ko-KR" altLang="en-US" sz="2000" dirty="0"/>
                        <a:t>ㄴ 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덥다→더운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춥다→추운</a:t>
                      </a:r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    </a:t>
                      </a:r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쉽다→쉬운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48654005"/>
                  </a:ext>
                </a:extLst>
              </a:tr>
            </a:tbl>
          </a:graphicData>
        </a:graphic>
      </p:graphicFrame>
      <p:graphicFrame>
        <p:nvGraphicFramePr>
          <p:cNvPr id="12" name="표 12">
            <a:extLst>
              <a:ext uri="{FF2B5EF4-FFF2-40B4-BE49-F238E27FC236}">
                <a16:creationId xmlns:a16="http://schemas.microsoft.com/office/drawing/2014/main" xmlns="" id="{49996351-5266-47B2-9D00-800925CD5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044693"/>
              </p:ext>
            </p:extLst>
          </p:nvPr>
        </p:nvGraphicFramePr>
        <p:xfrm>
          <a:off x="3369373" y="3101540"/>
          <a:ext cx="872465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1998">
                  <a:extLst>
                    <a:ext uri="{9D8B030D-6E8A-4147-A177-3AD203B41FA5}">
                      <a16:colId xmlns:a16="http://schemas.microsoft.com/office/drawing/2014/main" xmlns="" val="2442364781"/>
                    </a:ext>
                  </a:extLst>
                </a:gridCol>
                <a:gridCol w="2530929">
                  <a:extLst>
                    <a:ext uri="{9D8B030D-6E8A-4147-A177-3AD203B41FA5}">
                      <a16:colId xmlns:a16="http://schemas.microsoft.com/office/drawing/2014/main" xmlns="" val="2718293944"/>
                    </a:ext>
                  </a:extLst>
                </a:gridCol>
                <a:gridCol w="5121727">
                  <a:extLst>
                    <a:ext uri="{9D8B030D-6E8A-4147-A177-3AD203B41FA5}">
                      <a16:colId xmlns:a16="http://schemas.microsoft.com/office/drawing/2014/main" xmlns="" val="1752995106"/>
                    </a:ext>
                  </a:extLst>
                </a:gridCol>
              </a:tblGrid>
              <a:tr h="28003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있다</a:t>
                      </a:r>
                      <a:r>
                        <a:rPr lang="en-US" altLang="ko-KR" sz="1600" dirty="0" smtClean="0"/>
                        <a:t>/</a:t>
                      </a:r>
                      <a:r>
                        <a:rPr lang="ko-KR" altLang="en-US" sz="1600" dirty="0" smtClean="0"/>
                        <a:t>없다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/>
                        <a:t>              </a:t>
                      </a:r>
                      <a:r>
                        <a:rPr lang="ko-KR" altLang="en-US" sz="1800" dirty="0" err="1"/>
                        <a:t>재미있다</a:t>
                      </a:r>
                      <a:r>
                        <a:rPr lang="ko-KR" altLang="en-US" sz="1800" dirty="0" err="1">
                          <a:latin typeface="+mn-ea"/>
                          <a:ea typeface="+mn-ea"/>
                        </a:rPr>
                        <a:t>→재미있는</a:t>
                      </a:r>
                      <a:r>
                        <a:rPr lang="ko-KR" altLang="en-US" sz="1800" dirty="0">
                          <a:latin typeface="+mn-ea"/>
                          <a:ea typeface="+mn-ea"/>
                        </a:rPr>
                        <a:t>   </a:t>
                      </a:r>
                      <a:endParaRPr lang="en-US" altLang="ko-KR" sz="1800" dirty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ko-KR" altLang="en-US" sz="1800" dirty="0"/>
                        <a:t>              </a:t>
                      </a:r>
                      <a:r>
                        <a:rPr lang="ko-KR" altLang="en-US" sz="1800" dirty="0" err="1"/>
                        <a:t>재미없는</a:t>
                      </a:r>
                      <a:r>
                        <a:rPr lang="ko-KR" altLang="en-US" sz="1800" dirty="0" err="1">
                          <a:latin typeface="+mn-ea"/>
                          <a:ea typeface="+mn-ea"/>
                        </a:rPr>
                        <a:t>→재미없는</a:t>
                      </a:r>
                      <a:endParaRPr lang="en-US" altLang="ko-KR" sz="1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313471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668BD4A-5BFF-4819-99B6-2474FC815003}"/>
              </a:ext>
            </a:extLst>
          </p:cNvPr>
          <p:cNvSpPr txBox="1"/>
          <p:nvPr/>
        </p:nvSpPr>
        <p:spPr>
          <a:xfrm>
            <a:off x="5127176" y="3184066"/>
            <a:ext cx="1387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+ -</a:t>
            </a:r>
            <a:r>
              <a:rPr lang="ko-KR" altLang="en-US" sz="2000" dirty="0"/>
              <a:t>는</a:t>
            </a:r>
          </a:p>
        </p:txBody>
      </p:sp>
    </p:spTree>
    <p:extLst>
      <p:ext uri="{BB962C8B-B14F-4D97-AF65-F5344CB8AC3E}">
        <p14:creationId xmlns:p14="http://schemas.microsoft.com/office/powerpoint/2010/main" val="36998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42EB81E-0ED2-4502-AC9E-52C71378DC26}"/>
              </a:ext>
            </a:extLst>
          </p:cNvPr>
          <p:cNvSpPr txBox="1"/>
          <p:nvPr/>
        </p:nvSpPr>
        <p:spPr>
          <a:xfrm>
            <a:off x="1749977" y="3011214"/>
            <a:ext cx="84818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hlinkClick r:id="rId3"/>
              </a:rPr>
              <a:t>Quizlet 9</a:t>
            </a:r>
            <a:r>
              <a:rPr lang="ko-KR" altLang="en-US" sz="4400" dirty="0">
                <a:hlinkClick r:id="rId3"/>
              </a:rPr>
              <a:t>과 어휘를 클릭하세요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</TotalTime>
  <Words>1563</Words>
  <Application>Microsoft Office PowerPoint</Application>
  <PresentationFormat>Widescreen</PresentationFormat>
  <Paragraphs>273</Paragraphs>
  <Slides>36</Slides>
  <Notes>35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Malgun Gothic</vt:lpstr>
      <vt:lpstr>Arial</vt:lpstr>
      <vt:lpstr>Calibri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64</cp:revision>
  <dcterms:created xsi:type="dcterms:W3CDTF">2020-04-18T22:55:50Z</dcterms:created>
  <dcterms:modified xsi:type="dcterms:W3CDTF">2020-07-02T20:51:42Z</dcterms:modified>
</cp:coreProperties>
</file>